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ource Serif Pro" charset="1" panose="02040603050405020204"/>
      <p:regular r:id="rId10"/>
    </p:embeddedFont>
    <p:embeddedFont>
      <p:font typeface="Source Serif Pro Bold" charset="1" panose="0204080305040502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Sergio Trendy" charset="1" panose="00000000000000000000"/>
      <p:regular r:id="rId16"/>
    </p:embeddedFont>
    <p:embeddedFont>
      <p:font typeface="Sergio Trendy Italics" charset="1" panose="00000000000000000000"/>
      <p:regular r:id="rId17"/>
    </p:embeddedFont>
    <p:embeddedFont>
      <p:font typeface="Dream Avenue" charset="1" panose="0200050300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42"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44.png" Type="http://schemas.openxmlformats.org/officeDocument/2006/relationships/image"/><Relationship Id="rId9" Target="../media/image5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2" Target="../media/image60.png" Type="http://schemas.openxmlformats.org/officeDocument/2006/relationships/image"/><Relationship Id="rId3" Target="../media/image6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44.png" Type="http://schemas.openxmlformats.org/officeDocument/2006/relationships/image"/><Relationship Id="rId9" Target="../media/image5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11" Target="../media/image68.png" Type="http://schemas.openxmlformats.org/officeDocument/2006/relationships/image"/><Relationship Id="rId12" Target="../media/image69.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42.png" Type="http://schemas.openxmlformats.org/officeDocument/2006/relationships/image"/><Relationship Id="rId9" Target="../media/image6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2" Target="../media/image60.png" Type="http://schemas.openxmlformats.org/officeDocument/2006/relationships/image"/><Relationship Id="rId3" Target="../media/image6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44.png" Type="http://schemas.openxmlformats.org/officeDocument/2006/relationships/image"/><Relationship Id="rId9"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svg" Type="http://schemas.openxmlformats.org/officeDocument/2006/relationships/image"/><Relationship Id="rId12" Target="../media/image76.png" Type="http://schemas.openxmlformats.org/officeDocument/2006/relationships/image"/><Relationship Id="rId13" Target="../media/image77.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79.png" Type="http://schemas.openxmlformats.org/officeDocument/2006/relationships/image"/><Relationship Id="rId4" Target="../media/image80.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74.png" Type="http://schemas.openxmlformats.org/officeDocument/2006/relationships/image"/><Relationship Id="rId4" Target="../media/image75.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jpeg" Type="http://schemas.openxmlformats.org/officeDocument/2006/relationships/image"/><Relationship Id="rId11" Target="../media/VAGAorrlCpg.mp4" Type="http://schemas.openxmlformats.org/officeDocument/2006/relationships/video"/><Relationship Id="rId12" Target="../media/VAGAorrlCpg.mp4" Type="http://schemas.microsoft.com/office/2007/relationships/media"/><Relationship Id="rId13" Target="../media/image91.jpeg" Type="http://schemas.openxmlformats.org/officeDocument/2006/relationships/image"/><Relationship Id="rId14" Target="../media/image92.jpeg" Type="http://schemas.openxmlformats.org/officeDocument/2006/relationships/image"/><Relationship Id="rId15" Target="../media/VAGAogXtlwI.mp4" Type="http://schemas.openxmlformats.org/officeDocument/2006/relationships/video"/><Relationship Id="rId16" Target="../media/VAGAogXtlwI.mp4" Type="http://schemas.microsoft.com/office/2007/relationships/media"/><Relationship Id="rId2" Target="../media/image86.png" Type="http://schemas.openxmlformats.org/officeDocument/2006/relationships/image"/><Relationship Id="rId3" Target="../media/image87.jpeg" Type="http://schemas.openxmlformats.org/officeDocument/2006/relationships/image"/><Relationship Id="rId4" Target="../media/VAGAojnfFB8.mp4" Type="http://schemas.openxmlformats.org/officeDocument/2006/relationships/video"/><Relationship Id="rId5" Target="../media/VAGAojnfFB8.mp4" Type="http://schemas.microsoft.com/office/2007/relationships/media"/><Relationship Id="rId6" Target="../media/image88.jpeg" Type="http://schemas.openxmlformats.org/officeDocument/2006/relationships/image"/><Relationship Id="rId7" Target="../media/VAGAokBQmIA.mp4" Type="http://schemas.openxmlformats.org/officeDocument/2006/relationships/video"/><Relationship Id="rId8" Target="../media/VAGAokBQmIA.mp4" Type="http://schemas.microsoft.com/office/2007/relationships/media"/><Relationship Id="rId9" Target="../media/image89.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jpeg" Type="http://schemas.openxmlformats.org/officeDocument/2006/relationships/image"/><Relationship Id="rId3" Target="../media/VAGAqgP68Ok.mp4" Type="http://schemas.openxmlformats.org/officeDocument/2006/relationships/video"/><Relationship Id="rId4" Target="../media/VAGAqgP68Ok.mp4" Type="http://schemas.microsoft.com/office/2007/relationships/media"/></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jpeg" Type="http://schemas.openxmlformats.org/officeDocument/2006/relationships/image"/><Relationship Id="rId3" Target="../media/image95.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0.jpe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755333" y="5658255"/>
            <a:ext cx="7532667" cy="4320647"/>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0" t="-24976" r="0" b="-24976"/>
              </a:stretch>
            </a:blipFill>
          </p:spPr>
        </p:sp>
      </p:grpSp>
      <p:sp>
        <p:nvSpPr>
          <p:cNvPr name="Freeform 8" id="8"/>
          <p:cNvSpPr/>
          <p:nvPr/>
        </p:nvSpPr>
        <p:spPr>
          <a:xfrm flipH="false" flipV="false" rot="5400000">
            <a:off x="7331071" y="4130174"/>
            <a:ext cx="1738739" cy="5138072"/>
          </a:xfrm>
          <a:custGeom>
            <a:avLst/>
            <a:gdLst/>
            <a:ahLst/>
            <a:cxnLst/>
            <a:rect r="r" b="b" t="t" l="l"/>
            <a:pathLst>
              <a:path h="5138072" w="1738739">
                <a:moveTo>
                  <a:pt x="0" y="0"/>
                </a:moveTo>
                <a:lnTo>
                  <a:pt x="1738739" y="0"/>
                </a:lnTo>
                <a:lnTo>
                  <a:pt x="1738739" y="5138073"/>
                </a:lnTo>
                <a:lnTo>
                  <a:pt x="0" y="5138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2322263" y="8216280"/>
            <a:ext cx="13077595" cy="4810699"/>
            <a:chOff x="0" y="0"/>
            <a:chExt cx="1891580" cy="695833"/>
          </a:xfrm>
        </p:grpSpPr>
        <p:sp>
          <p:nvSpPr>
            <p:cNvPr name="Freeform 10" id="10"/>
            <p:cNvSpPr/>
            <p:nvPr/>
          </p:nvSpPr>
          <p:spPr>
            <a:xfrm flipH="false" flipV="false" rot="0">
              <a:off x="0" y="0"/>
              <a:ext cx="1906769" cy="700071"/>
            </a:xfrm>
            <a:custGeom>
              <a:avLst/>
              <a:gdLst/>
              <a:ahLst/>
              <a:cxnLst/>
              <a:rect r="r" b="b" t="t" l="l"/>
              <a:pathLst>
                <a:path h="700071" w="1906769">
                  <a:moveTo>
                    <a:pt x="1073998" y="0"/>
                  </a:moveTo>
                  <a:cubicBezTo>
                    <a:pt x="1094746" y="0"/>
                    <a:pt x="1115618" y="0"/>
                    <a:pt x="1136325" y="0"/>
                  </a:cubicBezTo>
                  <a:cubicBezTo>
                    <a:pt x="1301416" y="11622"/>
                    <a:pt x="1404590" y="50308"/>
                    <a:pt x="1451584" y="113611"/>
                  </a:cubicBezTo>
                  <a:cubicBezTo>
                    <a:pt x="1726817" y="105169"/>
                    <a:pt x="1906769" y="224865"/>
                    <a:pt x="1804975" y="342342"/>
                  </a:cubicBezTo>
                  <a:cubicBezTo>
                    <a:pt x="1845529" y="367027"/>
                    <a:pt x="1879361" y="394640"/>
                    <a:pt x="1891580" y="431701"/>
                  </a:cubicBezTo>
                  <a:cubicBezTo>
                    <a:pt x="1891580" y="442318"/>
                    <a:pt x="1891580" y="452909"/>
                    <a:pt x="1891580" y="463524"/>
                  </a:cubicBezTo>
                  <a:cubicBezTo>
                    <a:pt x="1855167" y="557849"/>
                    <a:pt x="1698482" y="621588"/>
                    <a:pt x="1441248" y="604429"/>
                  </a:cubicBezTo>
                  <a:cubicBezTo>
                    <a:pt x="1375063" y="652860"/>
                    <a:pt x="1257295" y="700071"/>
                    <a:pt x="1074036" y="695321"/>
                  </a:cubicBezTo>
                  <a:cubicBezTo>
                    <a:pt x="979312" y="692142"/>
                    <a:pt x="913414" y="673725"/>
                    <a:pt x="855718" y="651351"/>
                  </a:cubicBezTo>
                  <a:cubicBezTo>
                    <a:pt x="794948" y="669950"/>
                    <a:pt x="729133" y="684545"/>
                    <a:pt x="634040" y="684706"/>
                  </a:cubicBezTo>
                  <a:cubicBezTo>
                    <a:pt x="414040" y="684981"/>
                    <a:pt x="266869" y="613329"/>
                    <a:pt x="263301" y="515046"/>
                  </a:cubicBezTo>
                  <a:cubicBezTo>
                    <a:pt x="121871" y="492053"/>
                    <a:pt x="26080" y="449135"/>
                    <a:pt x="0" y="375697"/>
                  </a:cubicBezTo>
                  <a:cubicBezTo>
                    <a:pt x="0" y="365082"/>
                    <a:pt x="0" y="354444"/>
                    <a:pt x="0" y="343874"/>
                  </a:cubicBezTo>
                  <a:cubicBezTo>
                    <a:pt x="28786" y="271101"/>
                    <a:pt x="119369" y="225390"/>
                    <a:pt x="270191" y="206013"/>
                  </a:cubicBezTo>
                  <a:cubicBezTo>
                    <a:pt x="261128" y="83252"/>
                    <a:pt x="562813" y="6543"/>
                    <a:pt x="810654" y="60626"/>
                  </a:cubicBezTo>
                  <a:cubicBezTo>
                    <a:pt x="869663" y="33882"/>
                    <a:pt x="953149" y="4713"/>
                    <a:pt x="1073998" y="0"/>
                  </a:cubicBezTo>
                  <a:close/>
                </a:path>
              </a:pathLst>
            </a:custGeom>
            <a:solidFill>
              <a:srgbClr val="FFFFFF"/>
            </a:solidFill>
          </p:spPr>
        </p:sp>
        <p:sp>
          <p:nvSpPr>
            <p:cNvPr name="TextBox 11" id="11"/>
            <p:cNvSpPr txBox="true"/>
            <p:nvPr/>
          </p:nvSpPr>
          <p:spPr>
            <a:xfrm>
              <a:off x="88668" y="68347"/>
              <a:ext cx="1714244" cy="528081"/>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95424" y="4797379"/>
            <a:ext cx="5656803" cy="5824251"/>
          </a:xfrm>
          <a:custGeom>
            <a:avLst/>
            <a:gdLst/>
            <a:ahLst/>
            <a:cxnLst/>
            <a:rect r="r" b="b" t="t" l="l"/>
            <a:pathLst>
              <a:path h="5824251" w="5656803">
                <a:moveTo>
                  <a:pt x="0" y="0"/>
                </a:moveTo>
                <a:lnTo>
                  <a:pt x="5656803" y="0"/>
                </a:lnTo>
                <a:lnTo>
                  <a:pt x="5656803" y="5824251"/>
                </a:lnTo>
                <a:lnTo>
                  <a:pt x="0" y="5824251"/>
                </a:lnTo>
                <a:lnTo>
                  <a:pt x="0" y="0"/>
                </a:lnTo>
                <a:close/>
              </a:path>
            </a:pathLst>
          </a:custGeom>
          <a:blipFill>
            <a:blip r:embed="rId5">
              <a:alphaModFix amt="76000"/>
            </a:blip>
            <a:stretch>
              <a:fillRect l="0" t="0" r="0" b="0"/>
            </a:stretch>
          </a:blipFill>
        </p:spPr>
      </p:sp>
      <p:sp>
        <p:nvSpPr>
          <p:cNvPr name="TextBox 13" id="13"/>
          <p:cNvSpPr txBox="true"/>
          <p:nvPr/>
        </p:nvSpPr>
        <p:spPr>
          <a:xfrm rot="0">
            <a:off x="690991" y="1494406"/>
            <a:ext cx="16906019" cy="3693033"/>
          </a:xfrm>
          <a:prstGeom prst="rect">
            <a:avLst/>
          </a:prstGeom>
        </p:spPr>
        <p:txBody>
          <a:bodyPr anchor="t" rtlCol="false" tIns="0" lIns="0" bIns="0" rIns="0">
            <a:spAutoFit/>
          </a:bodyPr>
          <a:lstStyle/>
          <a:p>
            <a:pPr algn="ctr">
              <a:lnSpc>
                <a:spcPts val="9936"/>
              </a:lnSpc>
            </a:pPr>
            <a:r>
              <a:rPr lang="en-US" sz="9200">
                <a:solidFill>
                  <a:srgbClr val="FFFFFF"/>
                </a:solidFill>
                <a:latin typeface="Sergio Trendy"/>
              </a:rPr>
              <a:t>RANCANGAN SOFTWARE TERKAIT JASA MAKE UP / RIAS PENGANTIN</a:t>
            </a:r>
          </a:p>
        </p:txBody>
      </p:sp>
      <p:sp>
        <p:nvSpPr>
          <p:cNvPr name="TextBox 14" id="14"/>
          <p:cNvSpPr txBox="true"/>
          <p:nvPr/>
        </p:nvSpPr>
        <p:spPr>
          <a:xfrm rot="0">
            <a:off x="5561379" y="6006434"/>
            <a:ext cx="5208098" cy="1309353"/>
          </a:xfrm>
          <a:prstGeom prst="rect">
            <a:avLst/>
          </a:prstGeom>
        </p:spPr>
        <p:txBody>
          <a:bodyPr anchor="t" rtlCol="false" tIns="0" lIns="0" bIns="0" rIns="0">
            <a:spAutoFit/>
          </a:bodyPr>
          <a:lstStyle/>
          <a:p>
            <a:pPr algn="ctr">
              <a:lnSpc>
                <a:spcPts val="5249"/>
              </a:lnSpc>
            </a:pPr>
            <a:r>
              <a:rPr lang="en-US" sz="3749" spc="397">
                <a:solidFill>
                  <a:srgbClr val="FFFFFF"/>
                </a:solidFill>
                <a:latin typeface="Dream Avenue"/>
              </a:rPr>
              <a:t>Disusun Oleh : Kelompok 12</a:t>
            </a:r>
          </a:p>
        </p:txBody>
      </p:sp>
      <p:sp>
        <p:nvSpPr>
          <p:cNvPr name="TextBox 15" id="15"/>
          <p:cNvSpPr txBox="true"/>
          <p:nvPr/>
        </p:nvSpPr>
        <p:spPr>
          <a:xfrm rot="0">
            <a:off x="353281" y="208977"/>
            <a:ext cx="7177678"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99A8D"/>
        </a:solidFill>
      </p:bgPr>
    </p:bg>
    <p:spTree>
      <p:nvGrpSpPr>
        <p:cNvPr id="1" name=""/>
        <p:cNvGrpSpPr/>
        <p:nvPr/>
      </p:nvGrpSpPr>
      <p:grpSpPr>
        <a:xfrm>
          <a:off x="0" y="0"/>
          <a:ext cx="0" cy="0"/>
          <a:chOff x="0" y="0"/>
          <a:chExt cx="0" cy="0"/>
        </a:xfrm>
      </p:grpSpPr>
      <p:sp>
        <p:nvSpPr>
          <p:cNvPr name="TextBox 2" id="2"/>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10/10</a:t>
            </a:r>
          </a:p>
        </p:txBody>
      </p:sp>
      <p:sp>
        <p:nvSpPr>
          <p:cNvPr name="AutoShape 3" id="3"/>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4262379" y="5733931"/>
            <a:ext cx="4582737" cy="4339279"/>
          </a:xfrm>
          <a:custGeom>
            <a:avLst/>
            <a:gdLst/>
            <a:ahLst/>
            <a:cxnLst/>
            <a:rect r="r" b="b" t="t" l="l"/>
            <a:pathLst>
              <a:path h="4339279" w="4582737">
                <a:moveTo>
                  <a:pt x="0" y="0"/>
                </a:moveTo>
                <a:lnTo>
                  <a:pt x="4582737" y="0"/>
                </a:lnTo>
                <a:lnTo>
                  <a:pt x="4582737" y="4339279"/>
                </a:lnTo>
                <a:lnTo>
                  <a:pt x="0" y="4339279"/>
                </a:lnTo>
                <a:lnTo>
                  <a:pt x="0" y="0"/>
                </a:lnTo>
                <a:close/>
              </a:path>
            </a:pathLst>
          </a:custGeom>
          <a:blipFill>
            <a:blip r:embed="rId2"/>
            <a:stretch>
              <a:fillRect l="0" t="0" r="0" b="0"/>
            </a:stretch>
          </a:blipFill>
        </p:spPr>
      </p:sp>
      <p:sp>
        <p:nvSpPr>
          <p:cNvPr name="TextBox 5" id="5"/>
          <p:cNvSpPr txBox="true"/>
          <p:nvPr/>
        </p:nvSpPr>
        <p:spPr>
          <a:xfrm rot="0">
            <a:off x="1028700" y="2656784"/>
            <a:ext cx="16493260" cy="7287768"/>
          </a:xfrm>
          <a:prstGeom prst="rect">
            <a:avLst/>
          </a:prstGeom>
        </p:spPr>
        <p:txBody>
          <a:bodyPr anchor="t" rtlCol="false" tIns="0" lIns="0" bIns="0" rIns="0">
            <a:spAutoFit/>
          </a:bodyPr>
          <a:lstStyle/>
          <a:p>
            <a:pPr>
              <a:lnSpc>
                <a:spcPts val="4851"/>
              </a:lnSpc>
            </a:pPr>
            <a:r>
              <a:rPr lang="en-US" sz="3300">
                <a:solidFill>
                  <a:srgbClr val="FFFFFF"/>
                </a:solidFill>
                <a:latin typeface="DM Sans"/>
              </a:rPr>
              <a:t>1.  Membuat sistem management penjadwalan untuk menghindari jadwal bentrok.</a:t>
            </a:r>
          </a:p>
          <a:p>
            <a:pPr>
              <a:lnSpc>
                <a:spcPts val="4851"/>
              </a:lnSpc>
            </a:pPr>
            <a:r>
              <a:rPr lang="en-US" sz="3300">
                <a:solidFill>
                  <a:srgbClr val="FFFFFF"/>
                </a:solidFill>
                <a:latin typeface="DM Sans"/>
              </a:rPr>
              <a:t>2. MUA menyediakan waktu lebih untuk proses make up, Customer dikenanakan</a:t>
            </a:r>
          </a:p>
          <a:p>
            <a:pPr>
              <a:lnSpc>
                <a:spcPts val="4851"/>
              </a:lnSpc>
            </a:pPr>
            <a:r>
              <a:rPr lang="en-US" sz="3300">
                <a:solidFill>
                  <a:srgbClr val="FFFFFF"/>
                </a:solidFill>
                <a:latin typeface="DM Sans"/>
              </a:rPr>
              <a:t>    denda bila waktu acara tidak sesuai kesepakatan.</a:t>
            </a:r>
          </a:p>
          <a:p>
            <a:pPr>
              <a:lnSpc>
                <a:spcPts val="4851"/>
              </a:lnSpc>
            </a:pPr>
            <a:r>
              <a:rPr lang="en-US" sz="3300">
                <a:solidFill>
                  <a:srgbClr val="FFFFFF"/>
                </a:solidFill>
                <a:latin typeface="DM Sans"/>
              </a:rPr>
              <a:t>3</a:t>
            </a:r>
            <a:r>
              <a:rPr lang="en-US" sz="3300">
                <a:solidFill>
                  <a:srgbClr val="FFFFFF"/>
                </a:solidFill>
                <a:latin typeface="DM Sans"/>
              </a:rPr>
              <a:t>. ⁠Diadakan sesi konsultasi antara MUA dan customer untuk look make up acara,</a:t>
            </a:r>
          </a:p>
          <a:p>
            <a:pPr>
              <a:lnSpc>
                <a:spcPts val="4851"/>
              </a:lnSpc>
            </a:pPr>
            <a:r>
              <a:rPr lang="en-US" sz="3300">
                <a:solidFill>
                  <a:srgbClr val="FFFFFF"/>
                </a:solidFill>
                <a:latin typeface="DM Sans"/>
              </a:rPr>
              <a:t>    </a:t>
            </a:r>
            <a:r>
              <a:rPr lang="en-US" sz="3300">
                <a:solidFill>
                  <a:srgbClr val="FFFFFF"/>
                </a:solidFill>
                <a:latin typeface="DM Sans"/>
              </a:rPr>
              <a:t>sehingga customer mendapatkan hasil make up yang sesuai keinginannya.</a:t>
            </a:r>
          </a:p>
          <a:p>
            <a:pPr>
              <a:lnSpc>
                <a:spcPts val="4851"/>
              </a:lnSpc>
            </a:pPr>
            <a:r>
              <a:rPr lang="en-US" sz="3300">
                <a:solidFill>
                  <a:srgbClr val="FFFFFF"/>
                </a:solidFill>
                <a:latin typeface="DM Sans"/>
              </a:rPr>
              <a:t>4. Customer diminta untuk melakukan pembayaran uang muka (DP) saat melakukan </a:t>
            </a:r>
          </a:p>
          <a:p>
            <a:pPr>
              <a:lnSpc>
                <a:spcPts val="4851"/>
              </a:lnSpc>
            </a:pPr>
            <a:r>
              <a:rPr lang="en-US" sz="3300">
                <a:solidFill>
                  <a:srgbClr val="FFFFFF"/>
                </a:solidFill>
                <a:latin typeface="DM Sans"/>
              </a:rPr>
              <a:t>    pemesanan.</a:t>
            </a:r>
          </a:p>
          <a:p>
            <a:pPr>
              <a:lnSpc>
                <a:spcPts val="4851"/>
              </a:lnSpc>
            </a:pPr>
            <a:r>
              <a:rPr lang="en-US" sz="3300">
                <a:solidFill>
                  <a:srgbClr val="FFFFFF"/>
                </a:solidFill>
                <a:latin typeface="DM Sans"/>
              </a:rPr>
              <a:t>5</a:t>
            </a:r>
            <a:r>
              <a:rPr lang="en-US" sz="3300">
                <a:solidFill>
                  <a:srgbClr val="FFFFFF"/>
                </a:solidFill>
                <a:latin typeface="DM Sans"/>
              </a:rPr>
              <a:t>. ⁠Membuat kebijakan pembatalan dengan ketentuan bilamana customer melakukan</a:t>
            </a:r>
          </a:p>
          <a:p>
            <a:pPr>
              <a:lnSpc>
                <a:spcPts val="4851"/>
              </a:lnSpc>
            </a:pPr>
            <a:r>
              <a:rPr lang="en-US" sz="3300">
                <a:solidFill>
                  <a:srgbClr val="FFFFFF"/>
                </a:solidFill>
                <a:latin typeface="DM Sans"/>
              </a:rPr>
              <a:t>    </a:t>
            </a:r>
            <a:r>
              <a:rPr lang="en-US" sz="3300">
                <a:solidFill>
                  <a:srgbClr val="FFFFFF"/>
                </a:solidFill>
                <a:latin typeface="DM Sans"/>
              </a:rPr>
              <a:t>pembatan lebih dari H-7 uang muka (DP) tidak dapat dikembalikan.</a:t>
            </a:r>
          </a:p>
          <a:p>
            <a:pPr>
              <a:lnSpc>
                <a:spcPts val="4851"/>
              </a:lnSpc>
            </a:pPr>
            <a:r>
              <a:rPr lang="en-US" sz="3300">
                <a:solidFill>
                  <a:srgbClr val="FFFFFF"/>
                </a:solidFill>
                <a:latin typeface="DM Sans"/>
              </a:rPr>
              <a:t>6. Perubahan jadwal lebih dari H-3 dikenakan uang denda</a:t>
            </a:r>
            <a:r>
              <a:rPr lang="en-US" sz="3300">
                <a:solidFill>
                  <a:srgbClr val="FFFFFF"/>
                </a:solidFill>
                <a:latin typeface="DM Sans"/>
              </a:rPr>
              <a:t>tanggal pemesanan , untuk mengubah jadwal ataupun membatalkan </a:t>
            </a:r>
          </a:p>
          <a:p>
            <a:pPr>
              <a:lnSpc>
                <a:spcPts val="4851"/>
              </a:lnSpc>
            </a:pPr>
            <a:r>
              <a:rPr lang="en-US" sz="3300">
                <a:solidFill>
                  <a:srgbClr val="FFFFFF"/>
                </a:solidFill>
                <a:latin typeface="DM Sans"/>
              </a:rPr>
              <a:t>    </a:t>
            </a:r>
            <a:r>
              <a:rPr lang="en-US" sz="3300">
                <a:solidFill>
                  <a:srgbClr val="FFFFFF"/>
                </a:solidFill>
                <a:latin typeface="DM Sans"/>
              </a:rPr>
              <a:t>sehingga tidak ada kerugian dan miskom antara customer dan MUA</a:t>
            </a:r>
          </a:p>
        </p:txBody>
      </p:sp>
      <p:sp>
        <p:nvSpPr>
          <p:cNvPr name="Freeform 6" id="6"/>
          <p:cNvSpPr/>
          <p:nvPr/>
        </p:nvSpPr>
        <p:spPr>
          <a:xfrm flipH="false" flipV="false" rot="0">
            <a:off x="10936197" y="1028700"/>
            <a:ext cx="735799" cy="1353476"/>
          </a:xfrm>
          <a:custGeom>
            <a:avLst/>
            <a:gdLst/>
            <a:ahLst/>
            <a:cxnLst/>
            <a:rect r="r" b="b" t="t" l="l"/>
            <a:pathLst>
              <a:path h="1353476" w="735799">
                <a:moveTo>
                  <a:pt x="0" y="0"/>
                </a:moveTo>
                <a:lnTo>
                  <a:pt x="735799" y="0"/>
                </a:lnTo>
                <a:lnTo>
                  <a:pt x="735799" y="1353476"/>
                </a:lnTo>
                <a:lnTo>
                  <a:pt x="0" y="13534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2946634" y="-1611154"/>
            <a:ext cx="6085074" cy="3993330"/>
            <a:chOff x="0" y="0"/>
            <a:chExt cx="812800" cy="533400"/>
          </a:xfrm>
        </p:grpSpPr>
        <p:sp>
          <p:nvSpPr>
            <p:cNvPr name="Freeform 8" id="8"/>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544036"/>
            </a:solidFill>
          </p:spPr>
        </p:sp>
        <p:sp>
          <p:nvSpPr>
            <p:cNvPr name="TextBox 9" id="9"/>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10714964">
            <a:off x="13984136" y="-492386"/>
            <a:ext cx="4010069" cy="2734138"/>
          </a:xfrm>
          <a:custGeom>
            <a:avLst/>
            <a:gdLst/>
            <a:ahLst/>
            <a:cxnLst/>
            <a:rect r="r" b="b" t="t" l="l"/>
            <a:pathLst>
              <a:path h="2734138" w="4010069">
                <a:moveTo>
                  <a:pt x="0" y="0"/>
                </a:moveTo>
                <a:lnTo>
                  <a:pt x="4010070" y="0"/>
                </a:lnTo>
                <a:lnTo>
                  <a:pt x="4010070" y="2734138"/>
                </a:lnTo>
                <a:lnTo>
                  <a:pt x="0" y="2734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261757" y="1332810"/>
            <a:ext cx="5764486"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Solving!!!</a:t>
            </a:r>
          </a:p>
        </p:txBody>
      </p:sp>
      <p:sp>
        <p:nvSpPr>
          <p:cNvPr name="TextBox 12" id="12"/>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3" id="13"/>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sp>
        <p:nvSpPr>
          <p:cNvPr name="AutoShape 2" id="2"/>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2443115" y="6930460"/>
            <a:ext cx="12478193" cy="1928448"/>
          </a:xfrm>
          <a:custGeom>
            <a:avLst/>
            <a:gdLst/>
            <a:ahLst/>
            <a:cxnLst/>
            <a:rect r="r" b="b" t="t" l="l"/>
            <a:pathLst>
              <a:path h="1928448" w="12478193">
                <a:moveTo>
                  <a:pt x="0" y="0"/>
                </a:moveTo>
                <a:lnTo>
                  <a:pt x="12478193" y="0"/>
                </a:lnTo>
                <a:lnTo>
                  <a:pt x="12478193" y="1928449"/>
                </a:lnTo>
                <a:lnTo>
                  <a:pt x="0" y="19284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89462" y="2520654"/>
            <a:ext cx="7888632" cy="4065321"/>
            <a:chOff x="0" y="0"/>
            <a:chExt cx="2077664" cy="1070702"/>
          </a:xfrm>
        </p:grpSpPr>
        <p:sp>
          <p:nvSpPr>
            <p:cNvPr name="Freeform 5" id="5"/>
            <p:cNvSpPr/>
            <p:nvPr/>
          </p:nvSpPr>
          <p:spPr>
            <a:xfrm flipH="false" flipV="false" rot="0">
              <a:off x="0" y="0"/>
              <a:ext cx="2077664" cy="1070702"/>
            </a:xfrm>
            <a:custGeom>
              <a:avLst/>
              <a:gdLst/>
              <a:ahLst/>
              <a:cxnLst/>
              <a:rect r="r" b="b" t="t" l="l"/>
              <a:pathLst>
                <a:path h="1070702" w="2077664">
                  <a:moveTo>
                    <a:pt x="50052" y="0"/>
                  </a:moveTo>
                  <a:lnTo>
                    <a:pt x="2027613" y="0"/>
                  </a:lnTo>
                  <a:cubicBezTo>
                    <a:pt x="2055256" y="0"/>
                    <a:pt x="2077664" y="22409"/>
                    <a:pt x="2077664" y="50052"/>
                  </a:cubicBezTo>
                  <a:lnTo>
                    <a:pt x="2077664" y="1020650"/>
                  </a:lnTo>
                  <a:cubicBezTo>
                    <a:pt x="2077664" y="1048293"/>
                    <a:pt x="2055256" y="1070702"/>
                    <a:pt x="2027613" y="1070702"/>
                  </a:cubicBezTo>
                  <a:lnTo>
                    <a:pt x="50052" y="1070702"/>
                  </a:lnTo>
                  <a:cubicBezTo>
                    <a:pt x="22409" y="1070702"/>
                    <a:pt x="0" y="1048293"/>
                    <a:pt x="0" y="1020650"/>
                  </a:cubicBezTo>
                  <a:lnTo>
                    <a:pt x="0" y="50052"/>
                  </a:lnTo>
                  <a:cubicBezTo>
                    <a:pt x="0" y="22409"/>
                    <a:pt x="22409" y="0"/>
                    <a:pt x="50052" y="0"/>
                  </a:cubicBezTo>
                  <a:close/>
                </a:path>
              </a:pathLst>
            </a:custGeom>
            <a:solidFill>
              <a:srgbClr val="FCF6DB"/>
            </a:solidFill>
          </p:spPr>
        </p:sp>
        <p:sp>
          <p:nvSpPr>
            <p:cNvPr name="TextBox 6" id="6"/>
            <p:cNvSpPr txBox="true"/>
            <p:nvPr/>
          </p:nvSpPr>
          <p:spPr>
            <a:xfrm>
              <a:off x="0" y="-47625"/>
              <a:ext cx="2077664" cy="1118327"/>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8921035" y="2520654"/>
            <a:ext cx="8627767" cy="4008171"/>
            <a:chOff x="0" y="0"/>
            <a:chExt cx="2272334" cy="1055650"/>
          </a:xfrm>
        </p:grpSpPr>
        <p:sp>
          <p:nvSpPr>
            <p:cNvPr name="Freeform 8" id="8"/>
            <p:cNvSpPr/>
            <p:nvPr/>
          </p:nvSpPr>
          <p:spPr>
            <a:xfrm flipH="false" flipV="false" rot="0">
              <a:off x="0" y="0"/>
              <a:ext cx="2272334" cy="1055650"/>
            </a:xfrm>
            <a:custGeom>
              <a:avLst/>
              <a:gdLst/>
              <a:ahLst/>
              <a:cxnLst/>
              <a:rect r="r" b="b" t="t" l="l"/>
              <a:pathLst>
                <a:path h="1055650" w="2272334">
                  <a:moveTo>
                    <a:pt x="45764" y="0"/>
                  </a:moveTo>
                  <a:lnTo>
                    <a:pt x="2226570" y="0"/>
                  </a:lnTo>
                  <a:cubicBezTo>
                    <a:pt x="2238707" y="0"/>
                    <a:pt x="2250347" y="4822"/>
                    <a:pt x="2258930" y="13404"/>
                  </a:cubicBezTo>
                  <a:cubicBezTo>
                    <a:pt x="2267512" y="21986"/>
                    <a:pt x="2272334" y="33626"/>
                    <a:pt x="2272334" y="45764"/>
                  </a:cubicBezTo>
                  <a:lnTo>
                    <a:pt x="2272334" y="1009886"/>
                  </a:lnTo>
                  <a:cubicBezTo>
                    <a:pt x="2272334" y="1035161"/>
                    <a:pt x="2251845" y="1055650"/>
                    <a:pt x="2226570" y="1055650"/>
                  </a:cubicBezTo>
                  <a:lnTo>
                    <a:pt x="45764" y="1055650"/>
                  </a:lnTo>
                  <a:cubicBezTo>
                    <a:pt x="33626" y="1055650"/>
                    <a:pt x="21986" y="1050828"/>
                    <a:pt x="13404" y="1042246"/>
                  </a:cubicBezTo>
                  <a:cubicBezTo>
                    <a:pt x="4822" y="1033664"/>
                    <a:pt x="0" y="1022024"/>
                    <a:pt x="0" y="1009886"/>
                  </a:cubicBezTo>
                  <a:lnTo>
                    <a:pt x="0" y="45764"/>
                  </a:lnTo>
                  <a:cubicBezTo>
                    <a:pt x="0" y="33626"/>
                    <a:pt x="4822" y="21986"/>
                    <a:pt x="13404" y="13404"/>
                  </a:cubicBezTo>
                  <a:cubicBezTo>
                    <a:pt x="21986" y="4822"/>
                    <a:pt x="33626" y="0"/>
                    <a:pt x="45764" y="0"/>
                  </a:cubicBezTo>
                  <a:close/>
                </a:path>
              </a:pathLst>
            </a:custGeom>
            <a:solidFill>
              <a:srgbClr val="FCF6DB"/>
            </a:solidFill>
          </p:spPr>
        </p:sp>
        <p:sp>
          <p:nvSpPr>
            <p:cNvPr name="TextBox 9" id="9"/>
            <p:cNvSpPr txBox="true"/>
            <p:nvPr/>
          </p:nvSpPr>
          <p:spPr>
            <a:xfrm>
              <a:off x="0" y="-47625"/>
              <a:ext cx="2272334" cy="1103275"/>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0">
            <a:off x="13261459" y="5502369"/>
            <a:ext cx="5083273" cy="4784631"/>
          </a:xfrm>
          <a:custGeom>
            <a:avLst/>
            <a:gdLst/>
            <a:ahLst/>
            <a:cxnLst/>
            <a:rect r="r" b="b" t="t" l="l"/>
            <a:pathLst>
              <a:path h="4784631" w="5083273">
                <a:moveTo>
                  <a:pt x="0" y="0"/>
                </a:moveTo>
                <a:lnTo>
                  <a:pt x="5083274" y="0"/>
                </a:lnTo>
                <a:lnTo>
                  <a:pt x="5083274" y="4784631"/>
                </a:lnTo>
                <a:lnTo>
                  <a:pt x="0" y="4784631"/>
                </a:lnTo>
                <a:lnTo>
                  <a:pt x="0" y="0"/>
                </a:lnTo>
                <a:close/>
              </a:path>
            </a:pathLst>
          </a:custGeom>
          <a:blipFill>
            <a:blip r:embed="rId4">
              <a:alphaModFix amt="69000"/>
            </a:blip>
            <a:stretch>
              <a:fillRect l="0" t="0" r="0" b="0"/>
            </a:stretch>
          </a:blipFill>
        </p:spPr>
      </p:sp>
      <p:sp>
        <p:nvSpPr>
          <p:cNvPr name="TextBox 11" id="11"/>
          <p:cNvSpPr txBox="true"/>
          <p:nvPr/>
        </p:nvSpPr>
        <p:spPr>
          <a:xfrm rot="0">
            <a:off x="6633340" y="1133475"/>
            <a:ext cx="5021319"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Must Do</a:t>
            </a:r>
          </a:p>
        </p:txBody>
      </p:sp>
      <p:sp>
        <p:nvSpPr>
          <p:cNvPr name="TextBox 12" id="12"/>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13" id="13"/>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15/10</a:t>
            </a:r>
          </a:p>
        </p:txBody>
      </p:sp>
      <p:sp>
        <p:nvSpPr>
          <p:cNvPr name="TextBox 14" id="14"/>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5" id="15"/>
          <p:cNvSpPr txBox="true"/>
          <p:nvPr/>
        </p:nvSpPr>
        <p:spPr>
          <a:xfrm rot="0">
            <a:off x="1363146" y="1852612"/>
            <a:ext cx="6883402" cy="4545711"/>
          </a:xfrm>
          <a:prstGeom prst="rect">
            <a:avLst/>
          </a:prstGeom>
        </p:spPr>
        <p:txBody>
          <a:bodyPr anchor="t" rtlCol="false" tIns="0" lIns="0" bIns="0" rIns="0">
            <a:spAutoFit/>
          </a:bodyPr>
          <a:lstStyle/>
          <a:p>
            <a:pPr algn="just">
              <a:lnSpc>
                <a:spcPts val="6027"/>
              </a:lnSpc>
            </a:pPr>
          </a:p>
          <a:p>
            <a:pPr algn="just">
              <a:lnSpc>
                <a:spcPts val="6027"/>
              </a:lnSpc>
            </a:pPr>
            <a:r>
              <a:rPr lang="en-US" sz="4100">
                <a:solidFill>
                  <a:srgbClr val="544036"/>
                </a:solidFill>
                <a:latin typeface="DM Sans"/>
              </a:rPr>
              <a:t>Memahami kebutuhan dan prefensi pengguna MUA.</a:t>
            </a:r>
          </a:p>
          <a:p>
            <a:pPr algn="just">
              <a:lnSpc>
                <a:spcPts val="6027"/>
              </a:lnSpc>
            </a:pPr>
            <a:r>
              <a:rPr lang="en-US" sz="4100">
                <a:solidFill>
                  <a:srgbClr val="544036"/>
                </a:solidFill>
                <a:latin typeface="DM Sans"/>
              </a:rPr>
              <a:t>Memastikan antarmuka pengguna (UI) dirancang dengan baik dan menarik.</a:t>
            </a:r>
          </a:p>
        </p:txBody>
      </p:sp>
      <p:sp>
        <p:nvSpPr>
          <p:cNvPr name="TextBox 16" id="16"/>
          <p:cNvSpPr txBox="true"/>
          <p:nvPr/>
        </p:nvSpPr>
        <p:spPr>
          <a:xfrm rot="0">
            <a:off x="9650701" y="1852612"/>
            <a:ext cx="7698802" cy="4545711"/>
          </a:xfrm>
          <a:prstGeom prst="rect">
            <a:avLst/>
          </a:prstGeom>
        </p:spPr>
        <p:txBody>
          <a:bodyPr anchor="t" rtlCol="false" tIns="0" lIns="0" bIns="0" rIns="0">
            <a:spAutoFit/>
          </a:bodyPr>
          <a:lstStyle/>
          <a:p>
            <a:pPr algn="just">
              <a:lnSpc>
                <a:spcPts val="6027"/>
              </a:lnSpc>
            </a:pPr>
          </a:p>
          <a:p>
            <a:pPr algn="just">
              <a:lnSpc>
                <a:spcPts val="6027"/>
              </a:lnSpc>
            </a:pPr>
            <a:r>
              <a:rPr lang="en-US" sz="4100">
                <a:solidFill>
                  <a:srgbClr val="544036"/>
                </a:solidFill>
                <a:latin typeface="DM Sans"/>
              </a:rPr>
              <a:t>Melakukan pengujian perangkat lunak (Skin Analyzer) pada customer.</a:t>
            </a:r>
          </a:p>
          <a:p>
            <a:pPr algn="just">
              <a:lnSpc>
                <a:spcPts val="6027"/>
              </a:lnSpc>
            </a:pPr>
            <a:r>
              <a:rPr lang="en-US" sz="4100">
                <a:solidFill>
                  <a:srgbClr val="544036"/>
                </a:solidFill>
                <a:latin typeface="DM Sans"/>
              </a:rPr>
              <a:t>Memperhatikan keamanan data pengguna.</a:t>
            </a:r>
          </a:p>
        </p:txBody>
      </p:sp>
      <p:sp>
        <p:nvSpPr>
          <p:cNvPr name="TextBox 17" id="17"/>
          <p:cNvSpPr txBox="true"/>
          <p:nvPr/>
        </p:nvSpPr>
        <p:spPr>
          <a:xfrm rot="0">
            <a:off x="3367152" y="7057134"/>
            <a:ext cx="11145920" cy="1497711"/>
          </a:xfrm>
          <a:prstGeom prst="rect">
            <a:avLst/>
          </a:prstGeom>
        </p:spPr>
        <p:txBody>
          <a:bodyPr anchor="t" rtlCol="false" tIns="0" lIns="0" bIns="0" rIns="0">
            <a:spAutoFit/>
          </a:bodyPr>
          <a:lstStyle/>
          <a:p>
            <a:pPr algn="just">
              <a:lnSpc>
                <a:spcPts val="6027"/>
              </a:lnSpc>
            </a:pPr>
            <a:r>
              <a:rPr lang="en-US" sz="4100">
                <a:solidFill>
                  <a:srgbClr val="544036"/>
                </a:solidFill>
                <a:latin typeface="DM Sans"/>
              </a:rPr>
              <a:t>Membuat video singkat proses make up yang ditampilkan pada halaman utama website.</a:t>
            </a:r>
          </a:p>
        </p:txBody>
      </p:sp>
      <p:sp>
        <p:nvSpPr>
          <p:cNvPr name="TextBox 18" id="18"/>
          <p:cNvSpPr txBox="true"/>
          <p:nvPr/>
        </p:nvSpPr>
        <p:spPr>
          <a:xfrm rot="0">
            <a:off x="879576" y="2635066"/>
            <a:ext cx="967139" cy="2259711"/>
          </a:xfrm>
          <a:prstGeom prst="rect">
            <a:avLst/>
          </a:prstGeom>
        </p:spPr>
        <p:txBody>
          <a:bodyPr anchor="t" rtlCol="false" tIns="0" lIns="0" bIns="0" rIns="0">
            <a:spAutoFit/>
          </a:bodyPr>
          <a:lstStyle/>
          <a:p>
            <a:pPr>
              <a:lnSpc>
                <a:spcPts val="6027"/>
              </a:lnSpc>
            </a:pPr>
            <a:r>
              <a:rPr lang="en-US" sz="4100">
                <a:solidFill>
                  <a:srgbClr val="544036"/>
                </a:solidFill>
                <a:latin typeface="DM Sans"/>
              </a:rPr>
              <a:t>1.</a:t>
            </a:r>
          </a:p>
          <a:p>
            <a:pPr>
              <a:lnSpc>
                <a:spcPts val="6027"/>
              </a:lnSpc>
            </a:pPr>
          </a:p>
          <a:p>
            <a:pPr>
              <a:lnSpc>
                <a:spcPts val="6027"/>
              </a:lnSpc>
            </a:pPr>
            <a:r>
              <a:rPr lang="en-US" sz="4100">
                <a:solidFill>
                  <a:srgbClr val="544036"/>
                </a:solidFill>
                <a:latin typeface="DM Sans"/>
              </a:rPr>
              <a:t>2. </a:t>
            </a:r>
          </a:p>
        </p:txBody>
      </p:sp>
      <p:sp>
        <p:nvSpPr>
          <p:cNvPr name="TextBox 19" id="19"/>
          <p:cNvSpPr txBox="true"/>
          <p:nvPr/>
        </p:nvSpPr>
        <p:spPr>
          <a:xfrm rot="0">
            <a:off x="9167131" y="2635066"/>
            <a:ext cx="967139" cy="3021711"/>
          </a:xfrm>
          <a:prstGeom prst="rect">
            <a:avLst/>
          </a:prstGeom>
        </p:spPr>
        <p:txBody>
          <a:bodyPr anchor="t" rtlCol="false" tIns="0" lIns="0" bIns="0" rIns="0">
            <a:spAutoFit/>
          </a:bodyPr>
          <a:lstStyle/>
          <a:p>
            <a:pPr>
              <a:lnSpc>
                <a:spcPts val="6027"/>
              </a:lnSpc>
            </a:pPr>
            <a:r>
              <a:rPr lang="en-US" sz="4100">
                <a:solidFill>
                  <a:srgbClr val="544036"/>
                </a:solidFill>
                <a:latin typeface="DM Sans"/>
              </a:rPr>
              <a:t>3.</a:t>
            </a:r>
          </a:p>
          <a:p>
            <a:pPr>
              <a:lnSpc>
                <a:spcPts val="6027"/>
              </a:lnSpc>
            </a:pPr>
          </a:p>
          <a:p>
            <a:pPr>
              <a:lnSpc>
                <a:spcPts val="6027"/>
              </a:lnSpc>
            </a:pPr>
          </a:p>
          <a:p>
            <a:pPr>
              <a:lnSpc>
                <a:spcPts val="6027"/>
              </a:lnSpc>
            </a:pPr>
            <a:r>
              <a:rPr lang="en-US" sz="4100">
                <a:solidFill>
                  <a:srgbClr val="544036"/>
                </a:solidFill>
                <a:latin typeface="DM Sans"/>
              </a:rPr>
              <a:t>4. </a:t>
            </a:r>
          </a:p>
        </p:txBody>
      </p:sp>
      <p:sp>
        <p:nvSpPr>
          <p:cNvPr name="TextBox 20" id="20"/>
          <p:cNvSpPr txBox="true"/>
          <p:nvPr/>
        </p:nvSpPr>
        <p:spPr>
          <a:xfrm rot="0">
            <a:off x="2883583" y="7057134"/>
            <a:ext cx="967139" cy="735711"/>
          </a:xfrm>
          <a:prstGeom prst="rect">
            <a:avLst/>
          </a:prstGeom>
        </p:spPr>
        <p:txBody>
          <a:bodyPr anchor="t" rtlCol="false" tIns="0" lIns="0" bIns="0" rIns="0">
            <a:spAutoFit/>
          </a:bodyPr>
          <a:lstStyle/>
          <a:p>
            <a:pPr>
              <a:lnSpc>
                <a:spcPts val="6027"/>
              </a:lnSpc>
            </a:pPr>
            <a:r>
              <a:rPr lang="en-US" sz="4100">
                <a:solidFill>
                  <a:srgbClr val="544036"/>
                </a:solidFill>
                <a:latin typeface="DM Sans"/>
              </a:rPr>
              <a:t>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99A8D"/>
        </a:solidFill>
      </p:bgPr>
    </p:bg>
    <p:spTree>
      <p:nvGrpSpPr>
        <p:cNvPr id="1" name=""/>
        <p:cNvGrpSpPr/>
        <p:nvPr/>
      </p:nvGrpSpPr>
      <p:grpSpPr>
        <a:xfrm>
          <a:off x="0" y="0"/>
          <a:ext cx="0" cy="0"/>
          <a:chOff x="0" y="0"/>
          <a:chExt cx="0" cy="0"/>
        </a:xfrm>
      </p:grpSpPr>
      <p:sp>
        <p:nvSpPr>
          <p:cNvPr name="Freeform 2" id="2"/>
          <p:cNvSpPr/>
          <p:nvPr/>
        </p:nvSpPr>
        <p:spPr>
          <a:xfrm flipH="false" flipV="false" rot="0">
            <a:off x="291482" y="1028700"/>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9462" y="3639662"/>
            <a:ext cx="17321775" cy="4398065"/>
            <a:chOff x="0" y="0"/>
            <a:chExt cx="4562114" cy="1158338"/>
          </a:xfrm>
        </p:grpSpPr>
        <p:sp>
          <p:nvSpPr>
            <p:cNvPr name="Freeform 4" id="4"/>
            <p:cNvSpPr/>
            <p:nvPr/>
          </p:nvSpPr>
          <p:spPr>
            <a:xfrm flipH="false" flipV="false" rot="0">
              <a:off x="0" y="0"/>
              <a:ext cx="4562114" cy="1158338"/>
            </a:xfrm>
            <a:custGeom>
              <a:avLst/>
              <a:gdLst/>
              <a:ahLst/>
              <a:cxnLst/>
              <a:rect r="r" b="b" t="t" l="l"/>
              <a:pathLst>
                <a:path h="1158338" w="4562114">
                  <a:moveTo>
                    <a:pt x="22794" y="0"/>
                  </a:moveTo>
                  <a:lnTo>
                    <a:pt x="4539319" y="0"/>
                  </a:lnTo>
                  <a:cubicBezTo>
                    <a:pt x="4545365" y="0"/>
                    <a:pt x="4551163" y="2402"/>
                    <a:pt x="4555437" y="6676"/>
                  </a:cubicBezTo>
                  <a:cubicBezTo>
                    <a:pt x="4559712" y="10951"/>
                    <a:pt x="4562114" y="16749"/>
                    <a:pt x="4562114" y="22794"/>
                  </a:cubicBezTo>
                  <a:lnTo>
                    <a:pt x="4562114" y="1135544"/>
                  </a:lnTo>
                  <a:cubicBezTo>
                    <a:pt x="4562114" y="1141589"/>
                    <a:pt x="4559712" y="1147387"/>
                    <a:pt x="4555437" y="1151662"/>
                  </a:cubicBezTo>
                  <a:cubicBezTo>
                    <a:pt x="4551163" y="1155937"/>
                    <a:pt x="4545365" y="1158338"/>
                    <a:pt x="4539319" y="1158338"/>
                  </a:cubicBezTo>
                  <a:lnTo>
                    <a:pt x="22794" y="1158338"/>
                  </a:lnTo>
                  <a:cubicBezTo>
                    <a:pt x="16749" y="1158338"/>
                    <a:pt x="10951" y="1155937"/>
                    <a:pt x="6676" y="1151662"/>
                  </a:cubicBezTo>
                  <a:cubicBezTo>
                    <a:pt x="2402" y="1147387"/>
                    <a:pt x="0" y="1141589"/>
                    <a:pt x="0" y="1135544"/>
                  </a:cubicBezTo>
                  <a:lnTo>
                    <a:pt x="0" y="22794"/>
                  </a:lnTo>
                  <a:cubicBezTo>
                    <a:pt x="0" y="16749"/>
                    <a:pt x="2402" y="10951"/>
                    <a:pt x="6676" y="6676"/>
                  </a:cubicBezTo>
                  <a:cubicBezTo>
                    <a:pt x="10951" y="2402"/>
                    <a:pt x="16749" y="0"/>
                    <a:pt x="22794" y="0"/>
                  </a:cubicBezTo>
                  <a:close/>
                </a:path>
              </a:pathLst>
            </a:custGeom>
            <a:solidFill>
              <a:srgbClr val="544036"/>
            </a:solidFill>
          </p:spPr>
        </p:sp>
        <p:sp>
          <p:nvSpPr>
            <p:cNvPr name="TextBox 5" id="5"/>
            <p:cNvSpPr txBox="true"/>
            <p:nvPr/>
          </p:nvSpPr>
          <p:spPr>
            <a:xfrm>
              <a:off x="0" y="-47625"/>
              <a:ext cx="4562114" cy="120596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5907721" y="1702736"/>
            <a:ext cx="3716533" cy="993328"/>
          </a:xfrm>
          <a:custGeom>
            <a:avLst/>
            <a:gdLst/>
            <a:ahLst/>
            <a:cxnLst/>
            <a:rect r="r" b="b" t="t" l="l"/>
            <a:pathLst>
              <a:path h="993328" w="3716533">
                <a:moveTo>
                  <a:pt x="0" y="0"/>
                </a:moveTo>
                <a:lnTo>
                  <a:pt x="3716533" y="0"/>
                </a:lnTo>
                <a:lnTo>
                  <a:pt x="3716533" y="993328"/>
                </a:lnTo>
                <a:lnTo>
                  <a:pt x="0" y="9933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470402" y="-1182717"/>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001040" y="100639"/>
            <a:ext cx="3795248" cy="3593626"/>
          </a:xfrm>
          <a:custGeom>
            <a:avLst/>
            <a:gdLst/>
            <a:ahLst/>
            <a:cxnLst/>
            <a:rect r="r" b="b" t="t" l="l"/>
            <a:pathLst>
              <a:path h="3593626" w="3795248">
                <a:moveTo>
                  <a:pt x="0" y="0"/>
                </a:moveTo>
                <a:lnTo>
                  <a:pt x="3795248" y="0"/>
                </a:lnTo>
                <a:lnTo>
                  <a:pt x="3795248" y="3593626"/>
                </a:lnTo>
                <a:lnTo>
                  <a:pt x="0" y="3593626"/>
                </a:lnTo>
                <a:lnTo>
                  <a:pt x="0" y="0"/>
                </a:lnTo>
                <a:close/>
              </a:path>
            </a:pathLst>
          </a:custGeom>
          <a:blipFill>
            <a:blip r:embed="rId8">
              <a:alphaModFix amt="73000"/>
            </a:blip>
            <a:stretch>
              <a:fillRect l="0" t="0" r="0" b="0"/>
            </a:stretch>
          </a:blipFill>
        </p:spPr>
      </p:sp>
      <p:sp>
        <p:nvSpPr>
          <p:cNvPr name="AutoShape 9" id="9"/>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7260005" y="616527"/>
            <a:ext cx="940898" cy="1280926"/>
          </a:xfrm>
          <a:custGeom>
            <a:avLst/>
            <a:gdLst/>
            <a:ahLst/>
            <a:cxnLst/>
            <a:rect r="r" b="b" t="t" l="l"/>
            <a:pathLst>
              <a:path h="1280926" w="940898">
                <a:moveTo>
                  <a:pt x="0" y="0"/>
                </a:moveTo>
                <a:lnTo>
                  <a:pt x="940898" y="0"/>
                </a:lnTo>
                <a:lnTo>
                  <a:pt x="940898" y="1280925"/>
                </a:lnTo>
                <a:lnTo>
                  <a:pt x="0" y="12809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78329" y="7392773"/>
            <a:ext cx="2641640" cy="2894227"/>
          </a:xfrm>
          <a:custGeom>
            <a:avLst/>
            <a:gdLst/>
            <a:ahLst/>
            <a:cxnLst/>
            <a:rect r="r" b="b" t="t" l="l"/>
            <a:pathLst>
              <a:path h="2894227" w="2641640">
                <a:moveTo>
                  <a:pt x="0" y="0"/>
                </a:moveTo>
                <a:lnTo>
                  <a:pt x="2641640" y="0"/>
                </a:lnTo>
                <a:lnTo>
                  <a:pt x="2641640" y="2894227"/>
                </a:lnTo>
                <a:lnTo>
                  <a:pt x="0" y="28942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634140" y="3884983"/>
            <a:ext cx="9681528" cy="4954904"/>
          </a:xfrm>
          <a:prstGeom prst="rect">
            <a:avLst/>
          </a:prstGeom>
        </p:spPr>
        <p:txBody>
          <a:bodyPr anchor="t" rtlCol="false" tIns="0" lIns="0" bIns="0" rIns="0">
            <a:spAutoFit/>
          </a:bodyPr>
          <a:lstStyle/>
          <a:p>
            <a:pPr marL="647706" indent="-323853" lvl="1">
              <a:lnSpc>
                <a:spcPts val="4410"/>
              </a:lnSpc>
              <a:buFont typeface="Arial"/>
              <a:buChar char="•"/>
            </a:pPr>
            <a:r>
              <a:rPr lang="en-US" sz="3000">
                <a:solidFill>
                  <a:srgbClr val="F8ECDC"/>
                </a:solidFill>
                <a:latin typeface="DM Sans"/>
              </a:rPr>
              <a:t>Fitur manajemen tim</a:t>
            </a:r>
          </a:p>
          <a:p>
            <a:pPr>
              <a:lnSpc>
                <a:spcPts val="4410"/>
              </a:lnSpc>
            </a:pPr>
            <a:r>
              <a:rPr lang="en-US" sz="3000">
                <a:solidFill>
                  <a:srgbClr val="F8ECDC"/>
                </a:solidFill>
                <a:latin typeface="DM Sans"/>
              </a:rPr>
              <a:t>       - </a:t>
            </a:r>
            <a:r>
              <a:rPr lang="en-US" sz="3000">
                <a:solidFill>
                  <a:srgbClr val="F8ECDC"/>
                </a:solidFill>
                <a:latin typeface="DM Sans"/>
              </a:rPr>
              <a:t>Melihat profil MUA (foto, bio, pengalaman kerja</a:t>
            </a:r>
          </a:p>
          <a:p>
            <a:pPr>
              <a:lnSpc>
                <a:spcPts val="4410"/>
              </a:lnSpc>
            </a:pPr>
            <a:r>
              <a:rPr lang="en-US" sz="3000">
                <a:solidFill>
                  <a:srgbClr val="F8ECDC"/>
                </a:solidFill>
                <a:latin typeface="DM Sans"/>
              </a:rPr>
              <a:t>          </a:t>
            </a:r>
            <a:r>
              <a:rPr lang="en-US" sz="3000">
                <a:solidFill>
                  <a:srgbClr val="F8ECDC"/>
                </a:solidFill>
                <a:latin typeface="DM Sans"/>
              </a:rPr>
              <a:t>,result customer)</a:t>
            </a:r>
          </a:p>
          <a:p>
            <a:pPr>
              <a:lnSpc>
                <a:spcPts val="4410"/>
              </a:lnSpc>
            </a:pPr>
            <a:r>
              <a:rPr lang="en-US" sz="3000">
                <a:solidFill>
                  <a:srgbClr val="F8ECDC"/>
                </a:solidFill>
                <a:latin typeface="DM Sans"/>
              </a:rPr>
              <a:t>       - </a:t>
            </a:r>
            <a:r>
              <a:rPr lang="en-US" sz="3000">
                <a:solidFill>
                  <a:srgbClr val="F8ECDC"/>
                </a:solidFill>
                <a:latin typeface="DM Sans"/>
              </a:rPr>
              <a:t>Mengelola ketersediaan MUA dan mengatur</a:t>
            </a:r>
          </a:p>
          <a:p>
            <a:pPr>
              <a:lnSpc>
                <a:spcPts val="4410"/>
              </a:lnSpc>
            </a:pPr>
            <a:r>
              <a:rPr lang="en-US" sz="3000">
                <a:solidFill>
                  <a:srgbClr val="F8ECDC"/>
                </a:solidFill>
                <a:latin typeface="DM Sans"/>
              </a:rPr>
              <a:t>          j</a:t>
            </a:r>
            <a:r>
              <a:rPr lang="en-US" sz="3000">
                <a:solidFill>
                  <a:srgbClr val="F8ECDC"/>
                </a:solidFill>
                <a:latin typeface="DM Sans"/>
              </a:rPr>
              <a:t>adwal MUA</a:t>
            </a:r>
          </a:p>
          <a:p>
            <a:pPr>
              <a:lnSpc>
                <a:spcPts val="4410"/>
              </a:lnSpc>
            </a:pPr>
            <a:r>
              <a:rPr lang="en-US" sz="3000">
                <a:solidFill>
                  <a:srgbClr val="F8ECDC"/>
                </a:solidFill>
                <a:latin typeface="DM Sans"/>
              </a:rPr>
              <a:t>       - </a:t>
            </a:r>
            <a:r>
              <a:rPr lang="en-US" sz="3000">
                <a:solidFill>
                  <a:srgbClr val="F8ECDC"/>
                </a:solidFill>
                <a:latin typeface="DM Sans"/>
              </a:rPr>
              <a:t>Menetapkan tugas dan proyek</a:t>
            </a:r>
          </a:p>
          <a:p>
            <a:pPr marL="647706" indent="-323853" lvl="1">
              <a:lnSpc>
                <a:spcPts val="4410"/>
              </a:lnSpc>
              <a:buFont typeface="Arial"/>
              <a:buChar char="•"/>
            </a:pPr>
            <a:r>
              <a:rPr lang="en-US" sz="3000">
                <a:solidFill>
                  <a:srgbClr val="F8ECDC"/>
                </a:solidFill>
                <a:latin typeface="DM Sans"/>
              </a:rPr>
              <a:t>F</a:t>
            </a:r>
            <a:r>
              <a:rPr lang="en-US" sz="3000">
                <a:solidFill>
                  <a:srgbClr val="F8ECDC"/>
                </a:solidFill>
                <a:latin typeface="DM Sans"/>
              </a:rPr>
              <a:t>itur chat dengan MUA dan Customer</a:t>
            </a:r>
          </a:p>
          <a:p>
            <a:pPr>
              <a:lnSpc>
                <a:spcPts val="4410"/>
              </a:lnSpc>
            </a:pPr>
          </a:p>
          <a:p>
            <a:pPr>
              <a:lnSpc>
                <a:spcPts val="4410"/>
              </a:lnSpc>
            </a:pPr>
          </a:p>
        </p:txBody>
      </p:sp>
      <p:sp>
        <p:nvSpPr>
          <p:cNvPr name="TextBox 13" id="13"/>
          <p:cNvSpPr txBox="true"/>
          <p:nvPr/>
        </p:nvSpPr>
        <p:spPr>
          <a:xfrm rot="0">
            <a:off x="2217404" y="1133475"/>
            <a:ext cx="3463355"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FITUR</a:t>
            </a:r>
          </a:p>
        </p:txBody>
      </p:sp>
      <p:sp>
        <p:nvSpPr>
          <p:cNvPr name="TextBox 14" id="14"/>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15" id="15"/>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6" id="16"/>
          <p:cNvSpPr txBox="true"/>
          <p:nvPr/>
        </p:nvSpPr>
        <p:spPr>
          <a:xfrm rot="0">
            <a:off x="6086138" y="1935552"/>
            <a:ext cx="4229530" cy="565795"/>
          </a:xfrm>
          <a:prstGeom prst="rect">
            <a:avLst/>
          </a:prstGeom>
        </p:spPr>
        <p:txBody>
          <a:bodyPr anchor="t" rtlCol="false" tIns="0" lIns="0" bIns="0" rIns="0">
            <a:spAutoFit/>
          </a:bodyPr>
          <a:lstStyle/>
          <a:p>
            <a:pPr>
              <a:lnSpc>
                <a:spcPts val="4320"/>
              </a:lnSpc>
            </a:pPr>
            <a:r>
              <a:rPr lang="en-US" sz="4000">
                <a:solidFill>
                  <a:srgbClr val="FFFFFF"/>
                </a:solidFill>
                <a:latin typeface="Source Serif Pro"/>
              </a:rPr>
              <a:t>Fitur Manager</a:t>
            </a:r>
          </a:p>
        </p:txBody>
      </p:sp>
      <p:sp>
        <p:nvSpPr>
          <p:cNvPr name="TextBox 17" id="17"/>
          <p:cNvSpPr txBox="true"/>
          <p:nvPr/>
        </p:nvSpPr>
        <p:spPr>
          <a:xfrm rot="0">
            <a:off x="9806174" y="4187723"/>
            <a:ext cx="8990114" cy="2745104"/>
          </a:xfrm>
          <a:prstGeom prst="rect">
            <a:avLst/>
          </a:prstGeom>
        </p:spPr>
        <p:txBody>
          <a:bodyPr anchor="t" rtlCol="false" tIns="0" lIns="0" bIns="0" rIns="0">
            <a:spAutoFit/>
          </a:bodyPr>
          <a:lstStyle/>
          <a:p>
            <a:pPr marL="647706" indent="-323853" lvl="1">
              <a:lnSpc>
                <a:spcPts val="4410"/>
              </a:lnSpc>
              <a:buFont typeface="Arial"/>
              <a:buChar char="•"/>
            </a:pPr>
            <a:r>
              <a:rPr lang="en-US" sz="3000">
                <a:solidFill>
                  <a:srgbClr val="F8ECDC"/>
                </a:solidFill>
                <a:latin typeface="DM Sans"/>
              </a:rPr>
              <a:t>Fitur mengirimkan notifikasi info </a:t>
            </a:r>
          </a:p>
          <a:p>
            <a:pPr marL="647706" indent="-323853" lvl="1">
              <a:lnSpc>
                <a:spcPts val="4410"/>
              </a:lnSpc>
              <a:buFont typeface="Arial"/>
              <a:buChar char="•"/>
            </a:pPr>
            <a:r>
              <a:rPr lang="en-US" sz="3000">
                <a:solidFill>
                  <a:srgbClr val="F8ECDC"/>
                </a:solidFill>
                <a:latin typeface="DM Sans"/>
              </a:rPr>
              <a:t>F</a:t>
            </a:r>
            <a:r>
              <a:rPr lang="en-US" sz="3000">
                <a:solidFill>
                  <a:srgbClr val="F8ECDC"/>
                </a:solidFill>
                <a:latin typeface="DM Sans"/>
              </a:rPr>
              <a:t>itur promosi</a:t>
            </a:r>
          </a:p>
          <a:p>
            <a:pPr>
              <a:lnSpc>
                <a:spcPts val="4410"/>
              </a:lnSpc>
            </a:pPr>
            <a:r>
              <a:rPr lang="en-US" sz="3000">
                <a:solidFill>
                  <a:srgbClr val="F8ECDC"/>
                </a:solidFill>
                <a:latin typeface="DM Sans"/>
              </a:rPr>
              <a:t>      </a:t>
            </a:r>
            <a:r>
              <a:rPr lang="en-US" sz="3000">
                <a:solidFill>
                  <a:srgbClr val="F8ECDC"/>
                </a:solidFill>
                <a:latin typeface="DM Sans"/>
              </a:rPr>
              <a:t>- Membuat dan mengelola promo</a:t>
            </a:r>
          </a:p>
          <a:p>
            <a:pPr marL="647706" indent="-323853" lvl="1">
              <a:lnSpc>
                <a:spcPts val="4410"/>
              </a:lnSpc>
              <a:buFont typeface="Arial"/>
              <a:buChar char="•"/>
            </a:pPr>
            <a:r>
              <a:rPr lang="en-US" sz="3000">
                <a:solidFill>
                  <a:srgbClr val="F8ECDC"/>
                </a:solidFill>
                <a:latin typeface="DM Sans"/>
              </a:rPr>
              <a:t>F</a:t>
            </a:r>
            <a:r>
              <a:rPr lang="en-US" sz="3000">
                <a:solidFill>
                  <a:srgbClr val="F8ECDC"/>
                </a:solidFill>
                <a:latin typeface="DM Sans"/>
              </a:rPr>
              <a:t>itur memasarkan iklan di aplikasi</a:t>
            </a:r>
          </a:p>
          <a:p>
            <a:pPr>
              <a:lnSpc>
                <a:spcPts val="4410"/>
              </a:lnSpc>
            </a:pPr>
          </a:p>
        </p:txBody>
      </p:sp>
      <p:sp>
        <p:nvSpPr>
          <p:cNvPr name="TextBox 18" id="18"/>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12/10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sp>
        <p:nvSpPr>
          <p:cNvPr name="Freeform 2" id="2"/>
          <p:cNvSpPr/>
          <p:nvPr/>
        </p:nvSpPr>
        <p:spPr>
          <a:xfrm flipH="false" flipV="false" rot="0">
            <a:off x="291482" y="1028700"/>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9705" y="3639662"/>
            <a:ext cx="17301532" cy="4204330"/>
            <a:chOff x="0" y="0"/>
            <a:chExt cx="4556782" cy="1107313"/>
          </a:xfrm>
        </p:grpSpPr>
        <p:sp>
          <p:nvSpPr>
            <p:cNvPr name="Freeform 4" id="4"/>
            <p:cNvSpPr/>
            <p:nvPr/>
          </p:nvSpPr>
          <p:spPr>
            <a:xfrm flipH="false" flipV="false" rot="0">
              <a:off x="0" y="0"/>
              <a:ext cx="4556782" cy="1107313"/>
            </a:xfrm>
            <a:custGeom>
              <a:avLst/>
              <a:gdLst/>
              <a:ahLst/>
              <a:cxnLst/>
              <a:rect r="r" b="b" t="t" l="l"/>
              <a:pathLst>
                <a:path h="1107313" w="4556782">
                  <a:moveTo>
                    <a:pt x="22821" y="0"/>
                  </a:moveTo>
                  <a:lnTo>
                    <a:pt x="4533961" y="0"/>
                  </a:lnTo>
                  <a:cubicBezTo>
                    <a:pt x="4546565" y="0"/>
                    <a:pt x="4556782" y="10217"/>
                    <a:pt x="4556782" y="22821"/>
                  </a:cubicBezTo>
                  <a:lnTo>
                    <a:pt x="4556782" y="1084492"/>
                  </a:lnTo>
                  <a:cubicBezTo>
                    <a:pt x="4556782" y="1097096"/>
                    <a:pt x="4546565" y="1107313"/>
                    <a:pt x="4533961" y="1107313"/>
                  </a:cubicBezTo>
                  <a:lnTo>
                    <a:pt x="22821" y="1107313"/>
                  </a:lnTo>
                  <a:cubicBezTo>
                    <a:pt x="10217" y="1107313"/>
                    <a:pt x="0" y="1097096"/>
                    <a:pt x="0" y="1084492"/>
                  </a:cubicBezTo>
                  <a:lnTo>
                    <a:pt x="0" y="22821"/>
                  </a:lnTo>
                  <a:cubicBezTo>
                    <a:pt x="0" y="10217"/>
                    <a:pt x="10217" y="0"/>
                    <a:pt x="22821" y="0"/>
                  </a:cubicBezTo>
                  <a:close/>
                </a:path>
              </a:pathLst>
            </a:custGeom>
            <a:solidFill>
              <a:srgbClr val="BB9578"/>
            </a:solidFill>
          </p:spPr>
        </p:sp>
        <p:sp>
          <p:nvSpPr>
            <p:cNvPr name="TextBox 5" id="5"/>
            <p:cNvSpPr txBox="true"/>
            <p:nvPr/>
          </p:nvSpPr>
          <p:spPr>
            <a:xfrm>
              <a:off x="0" y="-47625"/>
              <a:ext cx="4556782" cy="1154938"/>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5907721" y="1702736"/>
            <a:ext cx="3716533" cy="993328"/>
          </a:xfrm>
          <a:custGeom>
            <a:avLst/>
            <a:gdLst/>
            <a:ahLst/>
            <a:cxnLst/>
            <a:rect r="r" b="b" t="t" l="l"/>
            <a:pathLst>
              <a:path h="993328" w="3716533">
                <a:moveTo>
                  <a:pt x="0" y="0"/>
                </a:moveTo>
                <a:lnTo>
                  <a:pt x="3716533" y="0"/>
                </a:lnTo>
                <a:lnTo>
                  <a:pt x="3716533" y="993328"/>
                </a:lnTo>
                <a:lnTo>
                  <a:pt x="0" y="9933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470402" y="-1182717"/>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001040" y="100639"/>
            <a:ext cx="3795248" cy="3593626"/>
          </a:xfrm>
          <a:custGeom>
            <a:avLst/>
            <a:gdLst/>
            <a:ahLst/>
            <a:cxnLst/>
            <a:rect r="r" b="b" t="t" l="l"/>
            <a:pathLst>
              <a:path h="3593626" w="3795248">
                <a:moveTo>
                  <a:pt x="0" y="0"/>
                </a:moveTo>
                <a:lnTo>
                  <a:pt x="3795248" y="0"/>
                </a:lnTo>
                <a:lnTo>
                  <a:pt x="3795248" y="3593626"/>
                </a:lnTo>
                <a:lnTo>
                  <a:pt x="0" y="3593626"/>
                </a:lnTo>
                <a:lnTo>
                  <a:pt x="0" y="0"/>
                </a:lnTo>
                <a:close/>
              </a:path>
            </a:pathLst>
          </a:custGeom>
          <a:blipFill>
            <a:blip r:embed="rId8">
              <a:alphaModFix amt="73000"/>
            </a:blip>
            <a:stretch>
              <a:fillRect l="0" t="0" r="0" b="0"/>
            </a:stretch>
          </a:blipFill>
        </p:spPr>
      </p:sp>
      <p:sp>
        <p:nvSpPr>
          <p:cNvPr name="AutoShape 9" id="9"/>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7260005" y="616527"/>
            <a:ext cx="940898" cy="1280926"/>
          </a:xfrm>
          <a:custGeom>
            <a:avLst/>
            <a:gdLst/>
            <a:ahLst/>
            <a:cxnLst/>
            <a:rect r="r" b="b" t="t" l="l"/>
            <a:pathLst>
              <a:path h="1280926" w="940898">
                <a:moveTo>
                  <a:pt x="0" y="0"/>
                </a:moveTo>
                <a:lnTo>
                  <a:pt x="940898" y="0"/>
                </a:lnTo>
                <a:lnTo>
                  <a:pt x="940898" y="1280925"/>
                </a:lnTo>
                <a:lnTo>
                  <a:pt x="0" y="12809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78329" y="7392773"/>
            <a:ext cx="2641640" cy="2894227"/>
          </a:xfrm>
          <a:custGeom>
            <a:avLst/>
            <a:gdLst/>
            <a:ahLst/>
            <a:cxnLst/>
            <a:rect r="r" b="b" t="t" l="l"/>
            <a:pathLst>
              <a:path h="2894227" w="2641640">
                <a:moveTo>
                  <a:pt x="0" y="0"/>
                </a:moveTo>
                <a:lnTo>
                  <a:pt x="2641640" y="0"/>
                </a:lnTo>
                <a:lnTo>
                  <a:pt x="2641640" y="2894227"/>
                </a:lnTo>
                <a:lnTo>
                  <a:pt x="0" y="28942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634140" y="4187723"/>
            <a:ext cx="8990114" cy="3297554"/>
          </a:xfrm>
          <a:prstGeom prst="rect">
            <a:avLst/>
          </a:prstGeom>
        </p:spPr>
        <p:txBody>
          <a:bodyPr anchor="t" rtlCol="false" tIns="0" lIns="0" bIns="0" rIns="0">
            <a:spAutoFit/>
          </a:bodyPr>
          <a:lstStyle/>
          <a:p>
            <a:pPr marL="647706" indent="-323853" lvl="1">
              <a:lnSpc>
                <a:spcPts val="4410"/>
              </a:lnSpc>
              <a:buFont typeface="Arial"/>
              <a:buChar char="•"/>
            </a:pPr>
            <a:r>
              <a:rPr lang="en-US" sz="3000">
                <a:solidFill>
                  <a:srgbClr val="F8ECDC"/>
                </a:solidFill>
                <a:latin typeface="DM Sans"/>
              </a:rPr>
              <a:t>Fitur manajemen pelanggan (menyimpan data pelanggan)</a:t>
            </a:r>
          </a:p>
          <a:p>
            <a:pPr marL="647706" indent="-323853" lvl="1">
              <a:lnSpc>
                <a:spcPts val="4410"/>
              </a:lnSpc>
              <a:buFont typeface="Arial"/>
              <a:buChar char="•"/>
            </a:pPr>
            <a:r>
              <a:rPr lang="en-US" sz="3000">
                <a:solidFill>
                  <a:srgbClr val="F8ECDC"/>
                </a:solidFill>
                <a:latin typeface="DM Sans"/>
              </a:rPr>
              <a:t>F</a:t>
            </a:r>
            <a:r>
              <a:rPr lang="en-US" sz="3000">
                <a:solidFill>
                  <a:srgbClr val="F8ECDC"/>
                </a:solidFill>
                <a:latin typeface="DM Sans"/>
              </a:rPr>
              <a:t>itur manajemen keuangan</a:t>
            </a:r>
          </a:p>
          <a:p>
            <a:pPr>
              <a:lnSpc>
                <a:spcPts val="4410"/>
              </a:lnSpc>
            </a:pPr>
            <a:r>
              <a:rPr lang="en-US" sz="3000">
                <a:solidFill>
                  <a:srgbClr val="F8ECDC"/>
                </a:solidFill>
                <a:latin typeface="DM Sans"/>
              </a:rPr>
              <a:t>      </a:t>
            </a:r>
            <a:r>
              <a:rPr lang="en-US" sz="3000">
                <a:solidFill>
                  <a:srgbClr val="F8ECDC"/>
                </a:solidFill>
                <a:latin typeface="DM Sans"/>
              </a:rPr>
              <a:t>- Melacak pembayaran cust</a:t>
            </a:r>
          </a:p>
          <a:p>
            <a:pPr>
              <a:lnSpc>
                <a:spcPts val="4410"/>
              </a:lnSpc>
            </a:pPr>
            <a:r>
              <a:rPr lang="en-US" sz="3000">
                <a:solidFill>
                  <a:srgbClr val="F8ECDC"/>
                </a:solidFill>
                <a:latin typeface="DM Sans"/>
              </a:rPr>
              <a:t>      </a:t>
            </a:r>
            <a:r>
              <a:rPr lang="en-US" sz="3000">
                <a:solidFill>
                  <a:srgbClr val="F8ECDC"/>
                </a:solidFill>
                <a:latin typeface="DM Sans"/>
              </a:rPr>
              <a:t>- Memproses gaji ke MUA</a:t>
            </a:r>
          </a:p>
          <a:p>
            <a:pPr>
              <a:lnSpc>
                <a:spcPts val="4410"/>
              </a:lnSpc>
            </a:pPr>
          </a:p>
        </p:txBody>
      </p:sp>
      <p:sp>
        <p:nvSpPr>
          <p:cNvPr name="TextBox 13" id="13"/>
          <p:cNvSpPr txBox="true"/>
          <p:nvPr/>
        </p:nvSpPr>
        <p:spPr>
          <a:xfrm rot="0">
            <a:off x="2217404" y="1133475"/>
            <a:ext cx="3463355"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FITUR</a:t>
            </a:r>
          </a:p>
        </p:txBody>
      </p:sp>
      <p:sp>
        <p:nvSpPr>
          <p:cNvPr name="TextBox 14" id="14"/>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15" id="15"/>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6" id="16"/>
          <p:cNvSpPr txBox="true"/>
          <p:nvPr/>
        </p:nvSpPr>
        <p:spPr>
          <a:xfrm rot="0">
            <a:off x="6086138" y="1935552"/>
            <a:ext cx="4229530" cy="565795"/>
          </a:xfrm>
          <a:prstGeom prst="rect">
            <a:avLst/>
          </a:prstGeom>
        </p:spPr>
        <p:txBody>
          <a:bodyPr anchor="t" rtlCol="false" tIns="0" lIns="0" bIns="0" rIns="0">
            <a:spAutoFit/>
          </a:bodyPr>
          <a:lstStyle/>
          <a:p>
            <a:pPr>
              <a:lnSpc>
                <a:spcPts val="4320"/>
              </a:lnSpc>
            </a:pPr>
            <a:r>
              <a:rPr lang="en-US" sz="4000">
                <a:solidFill>
                  <a:srgbClr val="FFFFFF"/>
                </a:solidFill>
                <a:latin typeface="Source Serif Pro"/>
              </a:rPr>
              <a:t>Fitur Manager</a:t>
            </a:r>
          </a:p>
        </p:txBody>
      </p:sp>
      <p:sp>
        <p:nvSpPr>
          <p:cNvPr name="TextBox 17" id="17"/>
          <p:cNvSpPr txBox="true"/>
          <p:nvPr/>
        </p:nvSpPr>
        <p:spPr>
          <a:xfrm rot="0">
            <a:off x="9806174" y="4187723"/>
            <a:ext cx="8990114" cy="3850004"/>
          </a:xfrm>
          <a:prstGeom prst="rect">
            <a:avLst/>
          </a:prstGeom>
        </p:spPr>
        <p:txBody>
          <a:bodyPr anchor="t" rtlCol="false" tIns="0" lIns="0" bIns="0" rIns="0">
            <a:spAutoFit/>
          </a:bodyPr>
          <a:lstStyle/>
          <a:p>
            <a:pPr marL="647706" indent="-323853" lvl="1">
              <a:lnSpc>
                <a:spcPts val="4410"/>
              </a:lnSpc>
              <a:buFont typeface="Arial"/>
              <a:buChar char="•"/>
            </a:pPr>
            <a:r>
              <a:rPr lang="en-US" sz="3000">
                <a:solidFill>
                  <a:srgbClr val="F8ECDC"/>
                </a:solidFill>
                <a:latin typeface="DM Sans"/>
              </a:rPr>
              <a:t>Fitur manajemen layanan</a:t>
            </a:r>
            <a:r>
              <a:rPr lang="en-US" sz="3000">
                <a:solidFill>
                  <a:srgbClr val="F8ECDC"/>
                </a:solidFill>
                <a:latin typeface="DM Sans"/>
              </a:rPr>
              <a:t> </a:t>
            </a:r>
          </a:p>
          <a:p>
            <a:pPr>
              <a:lnSpc>
                <a:spcPts val="4410"/>
              </a:lnSpc>
            </a:pPr>
            <a:r>
              <a:rPr lang="en-US" sz="3000">
                <a:solidFill>
                  <a:srgbClr val="F8ECDC"/>
                </a:solidFill>
                <a:latin typeface="DM Sans"/>
              </a:rPr>
              <a:t>      </a:t>
            </a:r>
            <a:r>
              <a:rPr lang="en-US" sz="3000">
                <a:solidFill>
                  <a:srgbClr val="F8ECDC"/>
                </a:solidFill>
                <a:latin typeface="DM Sans"/>
              </a:rPr>
              <a:t>- Mengatur jenis layanan yang laris</a:t>
            </a:r>
          </a:p>
          <a:p>
            <a:pPr>
              <a:lnSpc>
                <a:spcPts val="4410"/>
              </a:lnSpc>
            </a:pPr>
            <a:r>
              <a:rPr lang="en-US" sz="3000">
                <a:solidFill>
                  <a:srgbClr val="F8ECDC"/>
                </a:solidFill>
                <a:latin typeface="DM Sans"/>
              </a:rPr>
              <a:t>      </a:t>
            </a:r>
            <a:r>
              <a:rPr lang="en-US" sz="3000">
                <a:solidFill>
                  <a:srgbClr val="F8ECDC"/>
                </a:solidFill>
                <a:latin typeface="DM Sans"/>
              </a:rPr>
              <a:t>- Melihat data rating dan review</a:t>
            </a:r>
          </a:p>
          <a:p>
            <a:pPr>
              <a:lnSpc>
                <a:spcPts val="4410"/>
              </a:lnSpc>
            </a:pPr>
            <a:r>
              <a:rPr lang="en-US" sz="3000">
                <a:solidFill>
                  <a:srgbClr val="F8ECDC"/>
                </a:solidFill>
                <a:latin typeface="DM Sans"/>
              </a:rPr>
              <a:t>      </a:t>
            </a:r>
            <a:r>
              <a:rPr lang="en-US" sz="3000">
                <a:solidFill>
                  <a:srgbClr val="F8ECDC"/>
                </a:solidFill>
                <a:latin typeface="DM Sans"/>
              </a:rPr>
              <a:t>- Memberi poin ke customer</a:t>
            </a:r>
          </a:p>
          <a:p>
            <a:pPr marL="647706" indent="-323853" lvl="1">
              <a:lnSpc>
                <a:spcPts val="4410"/>
              </a:lnSpc>
              <a:buFont typeface="Arial"/>
              <a:buChar char="•"/>
            </a:pPr>
            <a:r>
              <a:rPr lang="en-US" sz="3000">
                <a:solidFill>
                  <a:srgbClr val="F8ECDC"/>
                </a:solidFill>
                <a:latin typeface="DM Sans"/>
              </a:rPr>
              <a:t>Fitur stok/ketersediaan barang</a:t>
            </a:r>
          </a:p>
          <a:p>
            <a:pPr marL="647706" indent="-323853" lvl="1">
              <a:lnSpc>
                <a:spcPts val="4410"/>
              </a:lnSpc>
              <a:buFont typeface="Arial"/>
              <a:buChar char="•"/>
            </a:pPr>
            <a:r>
              <a:rPr lang="en-US" sz="3000">
                <a:solidFill>
                  <a:srgbClr val="F8ECDC"/>
                </a:solidFill>
                <a:latin typeface="DM Sans"/>
              </a:rPr>
              <a:t>Fitur kinerja tim(kepuasan pelanggan)</a:t>
            </a:r>
          </a:p>
          <a:p>
            <a:pPr>
              <a:lnSpc>
                <a:spcPts val="4410"/>
              </a:lnSpc>
            </a:pPr>
          </a:p>
        </p:txBody>
      </p:sp>
      <p:sp>
        <p:nvSpPr>
          <p:cNvPr name="TextBox 18" id="18"/>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11/10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99A8D"/>
        </a:solidFill>
      </p:bgPr>
    </p:bg>
    <p:spTree>
      <p:nvGrpSpPr>
        <p:cNvPr id="1" name=""/>
        <p:cNvGrpSpPr/>
        <p:nvPr/>
      </p:nvGrpSpPr>
      <p:grpSpPr>
        <a:xfrm>
          <a:off x="0" y="0"/>
          <a:ext cx="0" cy="0"/>
          <a:chOff x="0" y="0"/>
          <a:chExt cx="0" cy="0"/>
        </a:xfrm>
      </p:grpSpPr>
      <p:sp>
        <p:nvSpPr>
          <p:cNvPr name="AutoShape 2" id="2"/>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291482" y="1028700"/>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89595" y="3826802"/>
            <a:ext cx="5840764" cy="4204330"/>
            <a:chOff x="0" y="0"/>
            <a:chExt cx="1538308" cy="1107313"/>
          </a:xfrm>
        </p:grpSpPr>
        <p:sp>
          <p:nvSpPr>
            <p:cNvPr name="Freeform 5" id="5"/>
            <p:cNvSpPr/>
            <p:nvPr/>
          </p:nvSpPr>
          <p:spPr>
            <a:xfrm flipH="false" flipV="false" rot="0">
              <a:off x="0" y="0"/>
              <a:ext cx="1538308" cy="1107313"/>
            </a:xfrm>
            <a:custGeom>
              <a:avLst/>
              <a:gdLst/>
              <a:ahLst/>
              <a:cxnLst/>
              <a:rect r="r" b="b" t="t" l="l"/>
              <a:pathLst>
                <a:path h="1107313" w="1538308">
                  <a:moveTo>
                    <a:pt x="67600" y="0"/>
                  </a:moveTo>
                  <a:lnTo>
                    <a:pt x="1470708" y="0"/>
                  </a:lnTo>
                  <a:cubicBezTo>
                    <a:pt x="1508042" y="0"/>
                    <a:pt x="1538308" y="30266"/>
                    <a:pt x="1538308" y="67600"/>
                  </a:cubicBezTo>
                  <a:lnTo>
                    <a:pt x="1538308" y="1039713"/>
                  </a:lnTo>
                  <a:cubicBezTo>
                    <a:pt x="1538308" y="1077048"/>
                    <a:pt x="1508042" y="1107313"/>
                    <a:pt x="1470708" y="1107313"/>
                  </a:cubicBezTo>
                  <a:lnTo>
                    <a:pt x="67600" y="1107313"/>
                  </a:lnTo>
                  <a:cubicBezTo>
                    <a:pt x="30266" y="1107313"/>
                    <a:pt x="0" y="1077048"/>
                    <a:pt x="0" y="1039713"/>
                  </a:cubicBezTo>
                  <a:lnTo>
                    <a:pt x="0" y="67600"/>
                  </a:lnTo>
                  <a:cubicBezTo>
                    <a:pt x="0" y="30266"/>
                    <a:pt x="30266" y="0"/>
                    <a:pt x="67600" y="0"/>
                  </a:cubicBezTo>
                  <a:close/>
                </a:path>
              </a:pathLst>
            </a:custGeom>
            <a:solidFill>
              <a:srgbClr val="544036"/>
            </a:solidFill>
          </p:spPr>
        </p:sp>
        <p:sp>
          <p:nvSpPr>
            <p:cNvPr name="TextBox 6" id="6"/>
            <p:cNvSpPr txBox="true"/>
            <p:nvPr/>
          </p:nvSpPr>
          <p:spPr>
            <a:xfrm>
              <a:off x="0" y="-47625"/>
              <a:ext cx="1538308" cy="1154938"/>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6725299" y="3291605"/>
            <a:ext cx="10534001" cy="5274724"/>
            <a:chOff x="0" y="0"/>
            <a:chExt cx="2774387" cy="1389228"/>
          </a:xfrm>
        </p:grpSpPr>
        <p:sp>
          <p:nvSpPr>
            <p:cNvPr name="Freeform 8" id="8"/>
            <p:cNvSpPr/>
            <p:nvPr/>
          </p:nvSpPr>
          <p:spPr>
            <a:xfrm flipH="false" flipV="false" rot="0">
              <a:off x="0" y="0"/>
              <a:ext cx="2774387" cy="1389228"/>
            </a:xfrm>
            <a:custGeom>
              <a:avLst/>
              <a:gdLst/>
              <a:ahLst/>
              <a:cxnLst/>
              <a:rect r="r" b="b" t="t" l="l"/>
              <a:pathLst>
                <a:path h="1389228" w="2774387">
                  <a:moveTo>
                    <a:pt x="37482" y="0"/>
                  </a:moveTo>
                  <a:lnTo>
                    <a:pt x="2736905" y="0"/>
                  </a:lnTo>
                  <a:cubicBezTo>
                    <a:pt x="2746846" y="0"/>
                    <a:pt x="2756379" y="3949"/>
                    <a:pt x="2763409" y="10978"/>
                  </a:cubicBezTo>
                  <a:cubicBezTo>
                    <a:pt x="2770438" y="18008"/>
                    <a:pt x="2774387" y="27541"/>
                    <a:pt x="2774387" y="37482"/>
                  </a:cubicBezTo>
                  <a:lnTo>
                    <a:pt x="2774387" y="1351745"/>
                  </a:lnTo>
                  <a:cubicBezTo>
                    <a:pt x="2774387" y="1372446"/>
                    <a:pt x="2757606" y="1389228"/>
                    <a:pt x="2736905" y="1389228"/>
                  </a:cubicBezTo>
                  <a:lnTo>
                    <a:pt x="37482" y="1389228"/>
                  </a:lnTo>
                  <a:cubicBezTo>
                    <a:pt x="16781" y="1389228"/>
                    <a:pt x="0" y="1372446"/>
                    <a:pt x="0" y="1351745"/>
                  </a:cubicBezTo>
                  <a:lnTo>
                    <a:pt x="0" y="37482"/>
                  </a:lnTo>
                  <a:cubicBezTo>
                    <a:pt x="0" y="16781"/>
                    <a:pt x="16781" y="0"/>
                    <a:pt x="37482" y="0"/>
                  </a:cubicBezTo>
                  <a:close/>
                </a:path>
              </a:pathLst>
            </a:custGeom>
            <a:solidFill>
              <a:srgbClr val="544036"/>
            </a:solidFill>
          </p:spPr>
        </p:sp>
        <p:sp>
          <p:nvSpPr>
            <p:cNvPr name="TextBox 9" id="9"/>
            <p:cNvSpPr txBox="true"/>
            <p:nvPr/>
          </p:nvSpPr>
          <p:spPr>
            <a:xfrm>
              <a:off x="0" y="-47625"/>
              <a:ext cx="2774387" cy="1436853"/>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0">
            <a:off x="5680759" y="1785937"/>
            <a:ext cx="3093939" cy="826926"/>
          </a:xfrm>
          <a:custGeom>
            <a:avLst/>
            <a:gdLst/>
            <a:ahLst/>
            <a:cxnLst/>
            <a:rect r="r" b="b" t="t" l="l"/>
            <a:pathLst>
              <a:path h="826926" w="3093939">
                <a:moveTo>
                  <a:pt x="0" y="0"/>
                </a:moveTo>
                <a:lnTo>
                  <a:pt x="3093939" y="0"/>
                </a:lnTo>
                <a:lnTo>
                  <a:pt x="3093939" y="826926"/>
                </a:lnTo>
                <a:lnTo>
                  <a:pt x="0" y="8269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4450202">
            <a:off x="15183025" y="-1370042"/>
            <a:ext cx="4152550" cy="4114800"/>
          </a:xfrm>
          <a:custGeom>
            <a:avLst/>
            <a:gdLst/>
            <a:ahLst/>
            <a:cxnLst/>
            <a:rect r="r" b="b" t="t" l="l"/>
            <a:pathLst>
              <a:path h="4114800" w="4152550">
                <a:moveTo>
                  <a:pt x="0" y="0"/>
                </a:moveTo>
                <a:lnTo>
                  <a:pt x="4152550" y="0"/>
                </a:lnTo>
                <a:lnTo>
                  <a:pt x="415255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713552" y="410620"/>
            <a:ext cx="1237707" cy="1236160"/>
          </a:xfrm>
          <a:custGeom>
            <a:avLst/>
            <a:gdLst/>
            <a:ahLst/>
            <a:cxnLst/>
            <a:rect r="r" b="b" t="t" l="l"/>
            <a:pathLst>
              <a:path h="1236160" w="1237707">
                <a:moveTo>
                  <a:pt x="0" y="0"/>
                </a:moveTo>
                <a:lnTo>
                  <a:pt x="1237707" y="0"/>
                </a:lnTo>
                <a:lnTo>
                  <a:pt x="1237707" y="1236160"/>
                </a:lnTo>
                <a:lnTo>
                  <a:pt x="0" y="1236160"/>
                </a:lnTo>
                <a:lnTo>
                  <a:pt x="0" y="0"/>
                </a:lnTo>
                <a:close/>
              </a:path>
            </a:pathLst>
          </a:custGeom>
          <a:blipFill>
            <a:blip r:embed="rId8"/>
            <a:stretch>
              <a:fillRect l="0" t="0" r="0" b="0"/>
            </a:stretch>
          </a:blipFill>
        </p:spPr>
      </p:sp>
      <p:sp>
        <p:nvSpPr>
          <p:cNvPr name="TextBox 13" id="13"/>
          <p:cNvSpPr txBox="true"/>
          <p:nvPr/>
        </p:nvSpPr>
        <p:spPr>
          <a:xfrm rot="0">
            <a:off x="6725299" y="3441538"/>
            <a:ext cx="10759501" cy="5507354"/>
          </a:xfrm>
          <a:prstGeom prst="rect">
            <a:avLst/>
          </a:prstGeom>
        </p:spPr>
        <p:txBody>
          <a:bodyPr anchor="t" rtlCol="false" tIns="0" lIns="0" bIns="0" rIns="0">
            <a:spAutoFit/>
          </a:bodyPr>
          <a:lstStyle/>
          <a:p>
            <a:pPr marL="647706" indent="-323853" lvl="1">
              <a:lnSpc>
                <a:spcPts val="4410"/>
              </a:lnSpc>
              <a:buFont typeface="Arial"/>
              <a:buChar char="•"/>
            </a:pPr>
            <a:r>
              <a:rPr lang="en-US" sz="3000">
                <a:solidFill>
                  <a:srgbClr val="F8ECDC"/>
                </a:solidFill>
                <a:latin typeface="DM Sans"/>
              </a:rPr>
              <a:t>Fitur Pemesanan:</a:t>
            </a:r>
          </a:p>
          <a:p>
            <a:pPr>
              <a:lnSpc>
                <a:spcPts val="4410"/>
              </a:lnSpc>
            </a:pPr>
            <a:r>
              <a:rPr lang="en-US" sz="3000">
                <a:solidFill>
                  <a:srgbClr val="F8ECDC"/>
                </a:solidFill>
                <a:latin typeface="DM Sans"/>
              </a:rPr>
              <a:t>       </a:t>
            </a:r>
            <a:r>
              <a:rPr lang="en-US" sz="3000">
                <a:solidFill>
                  <a:srgbClr val="F8ECDC"/>
                </a:solidFill>
                <a:latin typeface="DM Sans"/>
              </a:rPr>
              <a:t>- Menandai tanggal dan waktu yang telah ada janji.</a:t>
            </a:r>
          </a:p>
          <a:p>
            <a:pPr>
              <a:lnSpc>
                <a:spcPts val="4410"/>
              </a:lnSpc>
            </a:pPr>
            <a:r>
              <a:rPr lang="en-US" sz="3000">
                <a:solidFill>
                  <a:srgbClr val="F8ECDC"/>
                </a:solidFill>
                <a:latin typeface="DM Sans"/>
              </a:rPr>
              <a:t>       </a:t>
            </a:r>
            <a:r>
              <a:rPr lang="en-US" sz="3000">
                <a:solidFill>
                  <a:srgbClr val="F8ECDC"/>
                </a:solidFill>
                <a:latin typeface="DM Sans"/>
              </a:rPr>
              <a:t>- Notifikasi pesanan baru.</a:t>
            </a:r>
          </a:p>
          <a:p>
            <a:pPr>
              <a:lnSpc>
                <a:spcPts val="4410"/>
              </a:lnSpc>
            </a:pPr>
            <a:r>
              <a:rPr lang="en-US" sz="3000">
                <a:solidFill>
                  <a:srgbClr val="F8ECDC"/>
                </a:solidFill>
                <a:latin typeface="DM Sans"/>
              </a:rPr>
              <a:t>       - Daftar pesanan Customer </a:t>
            </a:r>
            <a:r>
              <a:rPr lang="en-US" sz="3000">
                <a:solidFill>
                  <a:srgbClr val="F8ECDC"/>
                </a:solidFill>
                <a:latin typeface="DM Sans"/>
              </a:rPr>
              <a:t>(sistem secara otomatis</a:t>
            </a:r>
          </a:p>
          <a:p>
            <a:pPr>
              <a:lnSpc>
                <a:spcPts val="4410"/>
              </a:lnSpc>
            </a:pPr>
            <a:r>
              <a:rPr lang="en-US" sz="3000">
                <a:solidFill>
                  <a:srgbClr val="F8ECDC"/>
                </a:solidFill>
                <a:latin typeface="DM Sans"/>
              </a:rPr>
              <a:t>          </a:t>
            </a:r>
            <a:r>
              <a:rPr lang="en-US" sz="3000">
                <a:solidFill>
                  <a:srgbClr val="F8ECDC"/>
                </a:solidFill>
                <a:latin typeface="DM Sans"/>
              </a:rPr>
              <a:t>melakukan pengecekan jadwalan yang memungkinkan</a:t>
            </a:r>
          </a:p>
          <a:p>
            <a:pPr>
              <a:lnSpc>
                <a:spcPts val="4410"/>
              </a:lnSpc>
            </a:pPr>
            <a:r>
              <a:rPr lang="en-US" sz="3000">
                <a:solidFill>
                  <a:srgbClr val="F8ECDC"/>
                </a:solidFill>
                <a:latin typeface="DM Sans"/>
              </a:rPr>
              <a:t>          bentrok</a:t>
            </a:r>
            <a:r>
              <a:rPr lang="en-US" sz="3000">
                <a:solidFill>
                  <a:srgbClr val="F8ECDC"/>
                </a:solidFill>
                <a:latin typeface="DM Sans"/>
              </a:rPr>
              <a:t>)</a:t>
            </a:r>
          </a:p>
          <a:p>
            <a:pPr>
              <a:lnSpc>
                <a:spcPts val="4410"/>
              </a:lnSpc>
            </a:pPr>
            <a:r>
              <a:rPr lang="en-US" sz="3000">
                <a:solidFill>
                  <a:srgbClr val="F8ECDC"/>
                </a:solidFill>
                <a:latin typeface="DM Sans"/>
              </a:rPr>
              <a:t>      </a:t>
            </a:r>
            <a:r>
              <a:rPr lang="en-US" sz="3000">
                <a:solidFill>
                  <a:srgbClr val="F8ECDC"/>
                </a:solidFill>
                <a:latin typeface="DM Sans"/>
              </a:rPr>
              <a:t>- Menerima dan menolak pemesanan</a:t>
            </a:r>
          </a:p>
          <a:p>
            <a:pPr>
              <a:lnSpc>
                <a:spcPts val="4410"/>
              </a:lnSpc>
            </a:pPr>
            <a:r>
              <a:rPr lang="en-US" sz="3000">
                <a:solidFill>
                  <a:srgbClr val="F8ECDC"/>
                </a:solidFill>
                <a:latin typeface="DM Sans"/>
              </a:rPr>
              <a:t>      </a:t>
            </a:r>
            <a:r>
              <a:rPr lang="en-US" sz="3000">
                <a:solidFill>
                  <a:srgbClr val="F8ECDC"/>
                </a:solidFill>
                <a:latin typeface="DM Sans"/>
              </a:rPr>
              <a:t>- Fitur menandai cust yang sedang proses dan selesai </a:t>
            </a:r>
          </a:p>
          <a:p>
            <a:pPr>
              <a:lnSpc>
                <a:spcPts val="4410"/>
              </a:lnSpc>
            </a:pPr>
            <a:r>
              <a:rPr lang="en-US" sz="3000">
                <a:solidFill>
                  <a:srgbClr val="F8ECDC"/>
                </a:solidFill>
                <a:latin typeface="DM Sans"/>
              </a:rPr>
              <a:t>         </a:t>
            </a:r>
            <a:r>
              <a:rPr lang="en-US" sz="3000">
                <a:solidFill>
                  <a:srgbClr val="F8ECDC"/>
                </a:solidFill>
                <a:latin typeface="DM Sans"/>
              </a:rPr>
              <a:t>proses</a:t>
            </a:r>
          </a:p>
          <a:p>
            <a:pPr>
              <a:lnSpc>
                <a:spcPts val="4410"/>
              </a:lnSpc>
            </a:pPr>
          </a:p>
        </p:txBody>
      </p:sp>
      <p:sp>
        <p:nvSpPr>
          <p:cNvPr name="Freeform 14" id="14"/>
          <p:cNvSpPr/>
          <p:nvPr/>
        </p:nvSpPr>
        <p:spPr>
          <a:xfrm flipH="false" flipV="false" rot="0">
            <a:off x="-78668" y="7288608"/>
            <a:ext cx="2306285" cy="3320567"/>
          </a:xfrm>
          <a:custGeom>
            <a:avLst/>
            <a:gdLst/>
            <a:ahLst/>
            <a:cxnLst/>
            <a:rect r="r" b="b" t="t" l="l"/>
            <a:pathLst>
              <a:path h="3320567" w="2306285">
                <a:moveTo>
                  <a:pt x="0" y="0"/>
                </a:moveTo>
                <a:lnTo>
                  <a:pt x="2306285" y="0"/>
                </a:lnTo>
                <a:lnTo>
                  <a:pt x="2306285" y="3320567"/>
                </a:lnTo>
                <a:lnTo>
                  <a:pt x="0" y="33205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6635839" y="2358736"/>
            <a:ext cx="848962" cy="2058332"/>
          </a:xfrm>
          <a:custGeom>
            <a:avLst/>
            <a:gdLst/>
            <a:ahLst/>
            <a:cxnLst/>
            <a:rect r="r" b="b" t="t" l="l"/>
            <a:pathLst>
              <a:path h="2058332" w="848962">
                <a:moveTo>
                  <a:pt x="0" y="0"/>
                </a:moveTo>
                <a:lnTo>
                  <a:pt x="848961" y="0"/>
                </a:lnTo>
                <a:lnTo>
                  <a:pt x="848961" y="2058332"/>
                </a:lnTo>
                <a:lnTo>
                  <a:pt x="0" y="20583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589462" y="3993988"/>
            <a:ext cx="6041030" cy="4402454"/>
          </a:xfrm>
          <a:prstGeom prst="rect">
            <a:avLst/>
          </a:prstGeom>
        </p:spPr>
        <p:txBody>
          <a:bodyPr anchor="t" rtlCol="false" tIns="0" lIns="0" bIns="0" rIns="0">
            <a:spAutoFit/>
          </a:bodyPr>
          <a:lstStyle/>
          <a:p>
            <a:pPr marL="647706" indent="-323853" lvl="1">
              <a:lnSpc>
                <a:spcPts val="4410"/>
              </a:lnSpc>
              <a:buFont typeface="Arial"/>
              <a:buChar char="•"/>
            </a:pPr>
            <a:r>
              <a:rPr lang="en-US" sz="3000">
                <a:solidFill>
                  <a:srgbClr val="F8ECDC"/>
                </a:solidFill>
                <a:latin typeface="DM Sans"/>
              </a:rPr>
              <a:t>Fitur Profil:</a:t>
            </a:r>
          </a:p>
          <a:p>
            <a:pPr>
              <a:lnSpc>
                <a:spcPts val="4410"/>
              </a:lnSpc>
            </a:pPr>
            <a:r>
              <a:rPr lang="en-US" sz="3000">
                <a:solidFill>
                  <a:srgbClr val="F8ECDC"/>
                </a:solidFill>
                <a:latin typeface="DM Sans"/>
              </a:rPr>
              <a:t>       </a:t>
            </a:r>
            <a:r>
              <a:rPr lang="en-US" sz="3000">
                <a:solidFill>
                  <a:srgbClr val="F8ECDC"/>
                </a:solidFill>
                <a:latin typeface="DM Sans"/>
              </a:rPr>
              <a:t>- Foto profil</a:t>
            </a:r>
          </a:p>
          <a:p>
            <a:pPr>
              <a:lnSpc>
                <a:spcPts val="4410"/>
              </a:lnSpc>
            </a:pPr>
            <a:r>
              <a:rPr lang="en-US" sz="3000">
                <a:solidFill>
                  <a:srgbClr val="F8ECDC"/>
                </a:solidFill>
                <a:latin typeface="DM Sans"/>
              </a:rPr>
              <a:t>       </a:t>
            </a:r>
            <a:r>
              <a:rPr lang="en-US" sz="3000">
                <a:solidFill>
                  <a:srgbClr val="F8ECDC"/>
                </a:solidFill>
                <a:latin typeface="DM Sans"/>
              </a:rPr>
              <a:t>- Biografi singkat</a:t>
            </a:r>
          </a:p>
          <a:p>
            <a:pPr>
              <a:lnSpc>
                <a:spcPts val="4410"/>
              </a:lnSpc>
            </a:pPr>
            <a:r>
              <a:rPr lang="en-US" sz="3000">
                <a:solidFill>
                  <a:srgbClr val="F8ECDC"/>
                </a:solidFill>
                <a:latin typeface="DM Sans"/>
              </a:rPr>
              <a:t>       </a:t>
            </a:r>
            <a:r>
              <a:rPr lang="en-US" sz="3000">
                <a:solidFill>
                  <a:srgbClr val="F8ECDC"/>
                </a:solidFill>
                <a:latin typeface="DM Sans"/>
              </a:rPr>
              <a:t>- Keahlian dan pengalaman</a:t>
            </a:r>
          </a:p>
          <a:p>
            <a:pPr>
              <a:lnSpc>
                <a:spcPts val="4410"/>
              </a:lnSpc>
            </a:pPr>
            <a:r>
              <a:rPr lang="en-US" sz="3000">
                <a:solidFill>
                  <a:srgbClr val="F8ECDC"/>
                </a:solidFill>
                <a:latin typeface="DM Sans"/>
              </a:rPr>
              <a:t>       </a:t>
            </a:r>
            <a:r>
              <a:rPr lang="en-US" sz="3000">
                <a:solidFill>
                  <a:srgbClr val="F8ECDC"/>
                </a:solidFill>
                <a:latin typeface="DM Sans"/>
              </a:rPr>
              <a:t>- Layanan yang ditawarkan</a:t>
            </a:r>
          </a:p>
          <a:p>
            <a:pPr marL="647706" indent="-323853" lvl="1">
              <a:lnSpc>
                <a:spcPts val="4410"/>
              </a:lnSpc>
              <a:buFont typeface="Arial"/>
              <a:buChar char="•"/>
            </a:pPr>
            <a:r>
              <a:rPr lang="en-US" sz="3000">
                <a:solidFill>
                  <a:srgbClr val="F8ECDC"/>
                </a:solidFill>
                <a:latin typeface="DM Sans"/>
              </a:rPr>
              <a:t>F</a:t>
            </a:r>
            <a:r>
              <a:rPr lang="en-US" sz="3000">
                <a:solidFill>
                  <a:srgbClr val="F8ECDC"/>
                </a:solidFill>
                <a:latin typeface="DM Sans"/>
              </a:rPr>
              <a:t>itur upload result foto/video customer</a:t>
            </a:r>
          </a:p>
          <a:p>
            <a:pPr>
              <a:lnSpc>
                <a:spcPts val="4410"/>
              </a:lnSpc>
            </a:pPr>
          </a:p>
        </p:txBody>
      </p:sp>
      <p:sp>
        <p:nvSpPr>
          <p:cNvPr name="TextBox 17" id="17"/>
          <p:cNvSpPr txBox="true"/>
          <p:nvPr/>
        </p:nvSpPr>
        <p:spPr>
          <a:xfrm rot="0">
            <a:off x="2217404" y="1133475"/>
            <a:ext cx="3463355"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FITUR</a:t>
            </a:r>
          </a:p>
        </p:txBody>
      </p:sp>
      <p:sp>
        <p:nvSpPr>
          <p:cNvPr name="TextBox 18" id="18"/>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19" id="19"/>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20" id="20"/>
          <p:cNvSpPr txBox="true"/>
          <p:nvPr/>
        </p:nvSpPr>
        <p:spPr>
          <a:xfrm rot="0">
            <a:off x="6086138" y="1935552"/>
            <a:ext cx="3041087" cy="565795"/>
          </a:xfrm>
          <a:prstGeom prst="rect">
            <a:avLst/>
          </a:prstGeom>
        </p:spPr>
        <p:txBody>
          <a:bodyPr anchor="t" rtlCol="false" tIns="0" lIns="0" bIns="0" rIns="0">
            <a:spAutoFit/>
          </a:bodyPr>
          <a:lstStyle/>
          <a:p>
            <a:pPr>
              <a:lnSpc>
                <a:spcPts val="4320"/>
              </a:lnSpc>
            </a:pPr>
            <a:r>
              <a:rPr lang="en-US" sz="4000">
                <a:solidFill>
                  <a:srgbClr val="FFFFFF"/>
                </a:solidFill>
                <a:latin typeface="Source Serif Pro"/>
              </a:rPr>
              <a:t>Fitur MUA</a:t>
            </a:r>
          </a:p>
        </p:txBody>
      </p:sp>
      <p:sp>
        <p:nvSpPr>
          <p:cNvPr name="TextBox 21" id="21"/>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14/10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sp>
        <p:nvSpPr>
          <p:cNvPr name="TextBox 2" id="2"/>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13/10</a:t>
            </a:r>
          </a:p>
        </p:txBody>
      </p:sp>
      <p:sp>
        <p:nvSpPr>
          <p:cNvPr name="Freeform 3" id="3"/>
          <p:cNvSpPr/>
          <p:nvPr/>
        </p:nvSpPr>
        <p:spPr>
          <a:xfrm flipH="false" flipV="false" rot="0">
            <a:off x="291482" y="1028700"/>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09705" y="3639662"/>
            <a:ext cx="7204642" cy="4204330"/>
            <a:chOff x="0" y="0"/>
            <a:chExt cx="1897519" cy="1107313"/>
          </a:xfrm>
        </p:grpSpPr>
        <p:sp>
          <p:nvSpPr>
            <p:cNvPr name="Freeform 5" id="5"/>
            <p:cNvSpPr/>
            <p:nvPr/>
          </p:nvSpPr>
          <p:spPr>
            <a:xfrm flipH="false" flipV="false" rot="0">
              <a:off x="0" y="0"/>
              <a:ext cx="1897519" cy="1107313"/>
            </a:xfrm>
            <a:custGeom>
              <a:avLst/>
              <a:gdLst/>
              <a:ahLst/>
              <a:cxnLst/>
              <a:rect r="r" b="b" t="t" l="l"/>
              <a:pathLst>
                <a:path h="1107313" w="1897519">
                  <a:moveTo>
                    <a:pt x="54803" y="0"/>
                  </a:moveTo>
                  <a:lnTo>
                    <a:pt x="1842716" y="0"/>
                  </a:lnTo>
                  <a:cubicBezTo>
                    <a:pt x="1857251" y="0"/>
                    <a:pt x="1871190" y="5774"/>
                    <a:pt x="1881468" y="16052"/>
                  </a:cubicBezTo>
                  <a:cubicBezTo>
                    <a:pt x="1891745" y="26329"/>
                    <a:pt x="1897519" y="40269"/>
                    <a:pt x="1897519" y="54803"/>
                  </a:cubicBezTo>
                  <a:lnTo>
                    <a:pt x="1897519" y="1052510"/>
                  </a:lnTo>
                  <a:cubicBezTo>
                    <a:pt x="1897519" y="1067045"/>
                    <a:pt x="1891745" y="1080984"/>
                    <a:pt x="1881468" y="1091262"/>
                  </a:cubicBezTo>
                  <a:cubicBezTo>
                    <a:pt x="1871190" y="1101539"/>
                    <a:pt x="1857251" y="1107313"/>
                    <a:pt x="1842716" y="1107313"/>
                  </a:cubicBezTo>
                  <a:lnTo>
                    <a:pt x="54803" y="1107313"/>
                  </a:lnTo>
                  <a:cubicBezTo>
                    <a:pt x="40269" y="1107313"/>
                    <a:pt x="26329" y="1101539"/>
                    <a:pt x="16052" y="1091262"/>
                  </a:cubicBezTo>
                  <a:cubicBezTo>
                    <a:pt x="5774" y="1080984"/>
                    <a:pt x="0" y="1067045"/>
                    <a:pt x="0" y="1052510"/>
                  </a:cubicBezTo>
                  <a:lnTo>
                    <a:pt x="0" y="54803"/>
                  </a:lnTo>
                  <a:cubicBezTo>
                    <a:pt x="0" y="40269"/>
                    <a:pt x="5774" y="26329"/>
                    <a:pt x="16052" y="16052"/>
                  </a:cubicBezTo>
                  <a:cubicBezTo>
                    <a:pt x="26329" y="5774"/>
                    <a:pt x="40269" y="0"/>
                    <a:pt x="54803" y="0"/>
                  </a:cubicBezTo>
                  <a:close/>
                </a:path>
              </a:pathLst>
            </a:custGeom>
            <a:solidFill>
              <a:srgbClr val="BB9578"/>
            </a:solidFill>
          </p:spPr>
        </p:sp>
        <p:sp>
          <p:nvSpPr>
            <p:cNvPr name="TextBox 6" id="6"/>
            <p:cNvSpPr txBox="true"/>
            <p:nvPr/>
          </p:nvSpPr>
          <p:spPr>
            <a:xfrm>
              <a:off x="0" y="-47625"/>
              <a:ext cx="1897519" cy="1154938"/>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9624254" y="4398360"/>
            <a:ext cx="7274410" cy="2717631"/>
            <a:chOff x="0" y="0"/>
            <a:chExt cx="1915894" cy="715755"/>
          </a:xfrm>
        </p:grpSpPr>
        <p:sp>
          <p:nvSpPr>
            <p:cNvPr name="Freeform 8" id="8"/>
            <p:cNvSpPr/>
            <p:nvPr/>
          </p:nvSpPr>
          <p:spPr>
            <a:xfrm flipH="false" flipV="false" rot="0">
              <a:off x="0" y="0"/>
              <a:ext cx="1915894" cy="715755"/>
            </a:xfrm>
            <a:custGeom>
              <a:avLst/>
              <a:gdLst/>
              <a:ahLst/>
              <a:cxnLst/>
              <a:rect r="r" b="b" t="t" l="l"/>
              <a:pathLst>
                <a:path h="715755" w="1915894">
                  <a:moveTo>
                    <a:pt x="54278" y="0"/>
                  </a:moveTo>
                  <a:lnTo>
                    <a:pt x="1861616" y="0"/>
                  </a:lnTo>
                  <a:cubicBezTo>
                    <a:pt x="1876012" y="0"/>
                    <a:pt x="1889817" y="5719"/>
                    <a:pt x="1899996" y="15898"/>
                  </a:cubicBezTo>
                  <a:cubicBezTo>
                    <a:pt x="1910175" y="26077"/>
                    <a:pt x="1915894" y="39882"/>
                    <a:pt x="1915894" y="54278"/>
                  </a:cubicBezTo>
                  <a:lnTo>
                    <a:pt x="1915894" y="661477"/>
                  </a:lnTo>
                  <a:cubicBezTo>
                    <a:pt x="1915894" y="691454"/>
                    <a:pt x="1891593" y="715755"/>
                    <a:pt x="1861616" y="715755"/>
                  </a:cubicBezTo>
                  <a:lnTo>
                    <a:pt x="54278" y="715755"/>
                  </a:lnTo>
                  <a:cubicBezTo>
                    <a:pt x="24301" y="715755"/>
                    <a:pt x="0" y="691454"/>
                    <a:pt x="0" y="661477"/>
                  </a:cubicBezTo>
                  <a:lnTo>
                    <a:pt x="0" y="54278"/>
                  </a:lnTo>
                  <a:cubicBezTo>
                    <a:pt x="0" y="24301"/>
                    <a:pt x="24301" y="0"/>
                    <a:pt x="54278" y="0"/>
                  </a:cubicBezTo>
                  <a:close/>
                </a:path>
              </a:pathLst>
            </a:custGeom>
            <a:solidFill>
              <a:srgbClr val="BB9578"/>
            </a:solidFill>
          </p:spPr>
        </p:sp>
        <p:sp>
          <p:nvSpPr>
            <p:cNvPr name="TextBox 9" id="9"/>
            <p:cNvSpPr txBox="true"/>
            <p:nvPr/>
          </p:nvSpPr>
          <p:spPr>
            <a:xfrm>
              <a:off x="0" y="-47625"/>
              <a:ext cx="1915894" cy="763380"/>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0">
            <a:off x="5680759" y="1785937"/>
            <a:ext cx="3093939" cy="826926"/>
          </a:xfrm>
          <a:custGeom>
            <a:avLst/>
            <a:gdLst/>
            <a:ahLst/>
            <a:cxnLst/>
            <a:rect r="r" b="b" t="t" l="l"/>
            <a:pathLst>
              <a:path h="826926" w="3093939">
                <a:moveTo>
                  <a:pt x="0" y="0"/>
                </a:moveTo>
                <a:lnTo>
                  <a:pt x="3093939" y="0"/>
                </a:lnTo>
                <a:lnTo>
                  <a:pt x="3093939" y="826926"/>
                </a:lnTo>
                <a:lnTo>
                  <a:pt x="0" y="8269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470402" y="-1182717"/>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835857" y="6198797"/>
            <a:ext cx="4582737" cy="4339279"/>
          </a:xfrm>
          <a:custGeom>
            <a:avLst/>
            <a:gdLst/>
            <a:ahLst/>
            <a:cxnLst/>
            <a:rect r="r" b="b" t="t" l="l"/>
            <a:pathLst>
              <a:path h="4339279" w="4582737">
                <a:moveTo>
                  <a:pt x="0" y="0"/>
                </a:moveTo>
                <a:lnTo>
                  <a:pt x="4582737" y="0"/>
                </a:lnTo>
                <a:lnTo>
                  <a:pt x="4582737" y="4339279"/>
                </a:lnTo>
                <a:lnTo>
                  <a:pt x="0" y="4339279"/>
                </a:lnTo>
                <a:lnTo>
                  <a:pt x="0" y="0"/>
                </a:lnTo>
                <a:close/>
              </a:path>
            </a:pathLst>
          </a:custGeom>
          <a:blipFill>
            <a:blip r:embed="rId8">
              <a:alphaModFix amt="73000"/>
            </a:blip>
            <a:stretch>
              <a:fillRect l="0" t="0" r="0" b="0"/>
            </a:stretch>
          </a:blipFill>
        </p:spPr>
      </p:sp>
      <p:sp>
        <p:nvSpPr>
          <p:cNvPr name="AutoShape 13" id="13"/>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14" id="14"/>
          <p:cNvSpPr/>
          <p:nvPr/>
        </p:nvSpPr>
        <p:spPr>
          <a:xfrm flipH="false" flipV="false" rot="0">
            <a:off x="14216865" y="375897"/>
            <a:ext cx="1456486" cy="1982839"/>
          </a:xfrm>
          <a:custGeom>
            <a:avLst/>
            <a:gdLst/>
            <a:ahLst/>
            <a:cxnLst/>
            <a:rect r="r" b="b" t="t" l="l"/>
            <a:pathLst>
              <a:path h="1982839" w="1456486">
                <a:moveTo>
                  <a:pt x="0" y="0"/>
                </a:moveTo>
                <a:lnTo>
                  <a:pt x="1456485" y="0"/>
                </a:lnTo>
                <a:lnTo>
                  <a:pt x="1456485" y="1982839"/>
                </a:lnTo>
                <a:lnTo>
                  <a:pt x="0" y="19828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489328" y="3993988"/>
            <a:ext cx="8637897" cy="3850004"/>
          </a:xfrm>
          <a:prstGeom prst="rect">
            <a:avLst/>
          </a:prstGeom>
        </p:spPr>
        <p:txBody>
          <a:bodyPr anchor="t" rtlCol="false" tIns="0" lIns="0" bIns="0" rIns="0">
            <a:spAutoFit/>
          </a:bodyPr>
          <a:lstStyle/>
          <a:p>
            <a:pPr marL="647706" indent="-323853" lvl="1">
              <a:lnSpc>
                <a:spcPts val="4410"/>
              </a:lnSpc>
              <a:buFont typeface="Arial"/>
              <a:buChar char="•"/>
            </a:pPr>
            <a:r>
              <a:rPr lang="en-US" sz="3000">
                <a:solidFill>
                  <a:srgbClr val="F8ECDC"/>
                </a:solidFill>
                <a:latin typeface="DM Sans"/>
              </a:rPr>
              <a:t>Fitur pembayaran</a:t>
            </a:r>
          </a:p>
          <a:p>
            <a:pPr>
              <a:lnSpc>
                <a:spcPts val="4410"/>
              </a:lnSpc>
            </a:pPr>
            <a:r>
              <a:rPr lang="en-US" sz="3000">
                <a:solidFill>
                  <a:srgbClr val="F8ECDC"/>
                </a:solidFill>
                <a:latin typeface="DM Sans"/>
              </a:rPr>
              <a:t>      </a:t>
            </a:r>
            <a:r>
              <a:rPr lang="en-US" sz="3000">
                <a:solidFill>
                  <a:srgbClr val="F8ECDC"/>
                </a:solidFill>
                <a:latin typeface="DM Sans"/>
              </a:rPr>
              <a:t>- Mengatur harga</a:t>
            </a:r>
          </a:p>
          <a:p>
            <a:pPr>
              <a:lnSpc>
                <a:spcPts val="4410"/>
              </a:lnSpc>
            </a:pPr>
            <a:r>
              <a:rPr lang="en-US" sz="3000">
                <a:solidFill>
                  <a:srgbClr val="F8ECDC"/>
                </a:solidFill>
                <a:latin typeface="DM Sans"/>
              </a:rPr>
              <a:t>      </a:t>
            </a:r>
            <a:r>
              <a:rPr lang="en-US" sz="3000">
                <a:solidFill>
                  <a:srgbClr val="F8ECDC"/>
                </a:solidFill>
                <a:latin typeface="DM Sans"/>
              </a:rPr>
              <a:t>- Melihat data pembayaran </a:t>
            </a:r>
          </a:p>
          <a:p>
            <a:pPr marL="647706" indent="-323853" lvl="1">
              <a:lnSpc>
                <a:spcPts val="4410"/>
              </a:lnSpc>
              <a:buFont typeface="Arial"/>
              <a:buChar char="•"/>
            </a:pPr>
            <a:r>
              <a:rPr lang="en-US" sz="3000">
                <a:solidFill>
                  <a:srgbClr val="F8ECDC"/>
                </a:solidFill>
                <a:latin typeface="DM Sans"/>
              </a:rPr>
              <a:t>F</a:t>
            </a:r>
            <a:r>
              <a:rPr lang="en-US" sz="3000">
                <a:solidFill>
                  <a:srgbClr val="F8ECDC"/>
                </a:solidFill>
                <a:latin typeface="DM Sans"/>
              </a:rPr>
              <a:t>itur Chat Langsung</a:t>
            </a:r>
          </a:p>
          <a:p>
            <a:pPr>
              <a:lnSpc>
                <a:spcPts val="4410"/>
              </a:lnSpc>
            </a:pPr>
            <a:r>
              <a:rPr lang="en-US" sz="3000">
                <a:solidFill>
                  <a:srgbClr val="F8ECDC"/>
                </a:solidFill>
                <a:latin typeface="DM Sans"/>
              </a:rPr>
              <a:t>      </a:t>
            </a:r>
            <a:r>
              <a:rPr lang="en-US" sz="3000">
                <a:solidFill>
                  <a:srgbClr val="F8ECDC"/>
                </a:solidFill>
                <a:latin typeface="DM Sans"/>
              </a:rPr>
              <a:t>- Berkomunikasi dengan customer</a:t>
            </a:r>
          </a:p>
          <a:p>
            <a:pPr>
              <a:lnSpc>
                <a:spcPts val="4410"/>
              </a:lnSpc>
            </a:pPr>
            <a:r>
              <a:rPr lang="en-US" sz="3000">
                <a:solidFill>
                  <a:srgbClr val="F8ECDC"/>
                </a:solidFill>
                <a:latin typeface="DM Sans"/>
              </a:rPr>
              <a:t>      </a:t>
            </a:r>
            <a:r>
              <a:rPr lang="en-US" sz="3000">
                <a:solidFill>
                  <a:srgbClr val="F8ECDC"/>
                </a:solidFill>
                <a:latin typeface="DM Sans"/>
              </a:rPr>
              <a:t>- Mengatur detail pemesanan</a:t>
            </a:r>
          </a:p>
          <a:p>
            <a:pPr>
              <a:lnSpc>
                <a:spcPts val="4410"/>
              </a:lnSpc>
            </a:pPr>
          </a:p>
        </p:txBody>
      </p:sp>
      <p:sp>
        <p:nvSpPr>
          <p:cNvPr name="TextBox 16" id="16"/>
          <p:cNvSpPr txBox="true"/>
          <p:nvPr/>
        </p:nvSpPr>
        <p:spPr>
          <a:xfrm rot="0">
            <a:off x="2217404" y="1133475"/>
            <a:ext cx="3463355"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FITUR</a:t>
            </a:r>
          </a:p>
        </p:txBody>
      </p:sp>
      <p:sp>
        <p:nvSpPr>
          <p:cNvPr name="TextBox 17" id="17"/>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18" id="18"/>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9" id="19"/>
          <p:cNvSpPr txBox="true"/>
          <p:nvPr/>
        </p:nvSpPr>
        <p:spPr>
          <a:xfrm rot="0">
            <a:off x="6086138" y="1935552"/>
            <a:ext cx="3041087" cy="565795"/>
          </a:xfrm>
          <a:prstGeom prst="rect">
            <a:avLst/>
          </a:prstGeom>
        </p:spPr>
        <p:txBody>
          <a:bodyPr anchor="t" rtlCol="false" tIns="0" lIns="0" bIns="0" rIns="0">
            <a:spAutoFit/>
          </a:bodyPr>
          <a:lstStyle/>
          <a:p>
            <a:pPr>
              <a:lnSpc>
                <a:spcPts val="4320"/>
              </a:lnSpc>
            </a:pPr>
            <a:r>
              <a:rPr lang="en-US" sz="4000">
                <a:solidFill>
                  <a:srgbClr val="FFFFFF"/>
                </a:solidFill>
                <a:latin typeface="Source Serif Pro"/>
              </a:rPr>
              <a:t>Fitur MUA</a:t>
            </a:r>
          </a:p>
        </p:txBody>
      </p:sp>
      <p:sp>
        <p:nvSpPr>
          <p:cNvPr name="TextBox 20" id="20"/>
          <p:cNvSpPr txBox="true"/>
          <p:nvPr/>
        </p:nvSpPr>
        <p:spPr>
          <a:xfrm rot="0">
            <a:off x="9813617" y="4783383"/>
            <a:ext cx="6895702" cy="2745104"/>
          </a:xfrm>
          <a:prstGeom prst="rect">
            <a:avLst/>
          </a:prstGeom>
        </p:spPr>
        <p:txBody>
          <a:bodyPr anchor="t" rtlCol="false" tIns="0" lIns="0" bIns="0" rIns="0">
            <a:spAutoFit/>
          </a:bodyPr>
          <a:lstStyle/>
          <a:p>
            <a:pPr marL="647706" indent="-323853" lvl="1">
              <a:lnSpc>
                <a:spcPts val="4410"/>
              </a:lnSpc>
              <a:buFont typeface="Arial"/>
              <a:buChar char="•"/>
            </a:pPr>
            <a:r>
              <a:rPr lang="en-US" sz="3000">
                <a:solidFill>
                  <a:srgbClr val="F8ECDC"/>
                </a:solidFill>
                <a:latin typeface="DM Sans"/>
              </a:rPr>
              <a:t>Fitur jadwal urutan pesanan pada hari tsb/mengatur jam kerja</a:t>
            </a:r>
          </a:p>
          <a:p>
            <a:pPr marL="647706" indent="-323853" lvl="1">
              <a:lnSpc>
                <a:spcPts val="4410"/>
              </a:lnSpc>
              <a:buFont typeface="Arial"/>
              <a:buChar char="•"/>
            </a:pPr>
            <a:r>
              <a:rPr lang="en-US" sz="3000">
                <a:solidFill>
                  <a:srgbClr val="F8ECDC"/>
                </a:solidFill>
                <a:latin typeface="DM Sans"/>
              </a:rPr>
              <a:t>F</a:t>
            </a:r>
            <a:r>
              <a:rPr lang="en-US" sz="3000">
                <a:solidFill>
                  <a:srgbClr val="F8ECDC"/>
                </a:solidFill>
                <a:latin typeface="DM Sans"/>
              </a:rPr>
              <a:t>itur peringatan jadwal</a:t>
            </a:r>
          </a:p>
          <a:p>
            <a:pPr>
              <a:lnSpc>
                <a:spcPts val="4410"/>
              </a:lnSpc>
            </a:pPr>
          </a:p>
          <a:p>
            <a:pPr>
              <a:lnSpc>
                <a:spcPts val="441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99A8D"/>
        </a:solidFill>
      </p:bgPr>
    </p:bg>
    <p:spTree>
      <p:nvGrpSpPr>
        <p:cNvPr id="1" name=""/>
        <p:cNvGrpSpPr/>
        <p:nvPr/>
      </p:nvGrpSpPr>
      <p:grpSpPr>
        <a:xfrm>
          <a:off x="0" y="0"/>
          <a:ext cx="0" cy="0"/>
          <a:chOff x="0" y="0"/>
          <a:chExt cx="0" cy="0"/>
        </a:xfrm>
      </p:grpSpPr>
      <p:sp>
        <p:nvSpPr>
          <p:cNvPr name="TextBox 2" id="2"/>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14/10</a:t>
            </a:r>
          </a:p>
        </p:txBody>
      </p:sp>
      <p:sp>
        <p:nvSpPr>
          <p:cNvPr name="Freeform 3" id="3"/>
          <p:cNvSpPr/>
          <p:nvPr/>
        </p:nvSpPr>
        <p:spPr>
          <a:xfrm flipH="false" flipV="false" rot="0">
            <a:off x="291482" y="1028700"/>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09705" y="3639662"/>
            <a:ext cx="8466225" cy="4828101"/>
            <a:chOff x="0" y="0"/>
            <a:chExt cx="2229788" cy="1271599"/>
          </a:xfrm>
        </p:grpSpPr>
        <p:sp>
          <p:nvSpPr>
            <p:cNvPr name="Freeform 5" id="5"/>
            <p:cNvSpPr/>
            <p:nvPr/>
          </p:nvSpPr>
          <p:spPr>
            <a:xfrm flipH="false" flipV="false" rot="0">
              <a:off x="0" y="0"/>
              <a:ext cx="2229788" cy="1271599"/>
            </a:xfrm>
            <a:custGeom>
              <a:avLst/>
              <a:gdLst/>
              <a:ahLst/>
              <a:cxnLst/>
              <a:rect r="r" b="b" t="t" l="l"/>
              <a:pathLst>
                <a:path h="1271599" w="2229788">
                  <a:moveTo>
                    <a:pt x="46637" y="0"/>
                  </a:moveTo>
                  <a:lnTo>
                    <a:pt x="2183151" y="0"/>
                  </a:lnTo>
                  <a:cubicBezTo>
                    <a:pt x="2195520" y="0"/>
                    <a:pt x="2207382" y="4914"/>
                    <a:pt x="2216128" y="13660"/>
                  </a:cubicBezTo>
                  <a:cubicBezTo>
                    <a:pt x="2224874" y="22406"/>
                    <a:pt x="2229788" y="34268"/>
                    <a:pt x="2229788" y="46637"/>
                  </a:cubicBezTo>
                  <a:lnTo>
                    <a:pt x="2229788" y="1224962"/>
                  </a:lnTo>
                  <a:cubicBezTo>
                    <a:pt x="2229788" y="1237331"/>
                    <a:pt x="2224874" y="1249193"/>
                    <a:pt x="2216128" y="1257939"/>
                  </a:cubicBezTo>
                  <a:cubicBezTo>
                    <a:pt x="2207382" y="1266685"/>
                    <a:pt x="2195520" y="1271599"/>
                    <a:pt x="2183151" y="1271599"/>
                  </a:cubicBezTo>
                  <a:lnTo>
                    <a:pt x="46637" y="1271599"/>
                  </a:lnTo>
                  <a:cubicBezTo>
                    <a:pt x="34268" y="1271599"/>
                    <a:pt x="22406" y="1266685"/>
                    <a:pt x="13660" y="1257939"/>
                  </a:cubicBezTo>
                  <a:cubicBezTo>
                    <a:pt x="4914" y="1249193"/>
                    <a:pt x="0" y="1237331"/>
                    <a:pt x="0" y="1224962"/>
                  </a:cubicBezTo>
                  <a:lnTo>
                    <a:pt x="0" y="46637"/>
                  </a:lnTo>
                  <a:cubicBezTo>
                    <a:pt x="0" y="34268"/>
                    <a:pt x="4914" y="22406"/>
                    <a:pt x="13660" y="13660"/>
                  </a:cubicBezTo>
                  <a:cubicBezTo>
                    <a:pt x="22406" y="4914"/>
                    <a:pt x="34268" y="0"/>
                    <a:pt x="46637" y="0"/>
                  </a:cubicBezTo>
                  <a:close/>
                </a:path>
              </a:pathLst>
            </a:custGeom>
            <a:solidFill>
              <a:srgbClr val="544036"/>
            </a:solidFill>
          </p:spPr>
        </p:sp>
        <p:sp>
          <p:nvSpPr>
            <p:cNvPr name="TextBox 6" id="6"/>
            <p:cNvSpPr txBox="true"/>
            <p:nvPr/>
          </p:nvSpPr>
          <p:spPr>
            <a:xfrm>
              <a:off x="0" y="-47625"/>
              <a:ext cx="2229788" cy="1319224"/>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5967878" y="1705889"/>
            <a:ext cx="3692939" cy="987022"/>
          </a:xfrm>
          <a:custGeom>
            <a:avLst/>
            <a:gdLst/>
            <a:ahLst/>
            <a:cxnLst/>
            <a:rect r="r" b="b" t="t" l="l"/>
            <a:pathLst>
              <a:path h="987022" w="3692939">
                <a:moveTo>
                  <a:pt x="0" y="0"/>
                </a:moveTo>
                <a:lnTo>
                  <a:pt x="3692939" y="0"/>
                </a:lnTo>
                <a:lnTo>
                  <a:pt x="3692939" y="987022"/>
                </a:lnTo>
                <a:lnTo>
                  <a:pt x="0" y="987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470402" y="-1182717"/>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14216865" y="375897"/>
            <a:ext cx="1456486" cy="1982839"/>
          </a:xfrm>
          <a:custGeom>
            <a:avLst/>
            <a:gdLst/>
            <a:ahLst/>
            <a:cxnLst/>
            <a:rect r="r" b="b" t="t" l="l"/>
            <a:pathLst>
              <a:path h="1982839" w="1456486">
                <a:moveTo>
                  <a:pt x="0" y="0"/>
                </a:moveTo>
                <a:lnTo>
                  <a:pt x="1456485" y="0"/>
                </a:lnTo>
                <a:lnTo>
                  <a:pt x="1456485" y="1982839"/>
                </a:lnTo>
                <a:lnTo>
                  <a:pt x="0" y="19828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10054658" y="3608559"/>
            <a:ext cx="7771442" cy="4859205"/>
            <a:chOff x="0" y="0"/>
            <a:chExt cx="2046799" cy="1279791"/>
          </a:xfrm>
        </p:grpSpPr>
        <p:sp>
          <p:nvSpPr>
            <p:cNvPr name="Freeform 12" id="12"/>
            <p:cNvSpPr/>
            <p:nvPr/>
          </p:nvSpPr>
          <p:spPr>
            <a:xfrm flipH="false" flipV="false" rot="0">
              <a:off x="0" y="0"/>
              <a:ext cx="2046799" cy="1279791"/>
            </a:xfrm>
            <a:custGeom>
              <a:avLst/>
              <a:gdLst/>
              <a:ahLst/>
              <a:cxnLst/>
              <a:rect r="r" b="b" t="t" l="l"/>
              <a:pathLst>
                <a:path h="1279791" w="2046799">
                  <a:moveTo>
                    <a:pt x="50806" y="0"/>
                  </a:moveTo>
                  <a:lnTo>
                    <a:pt x="1995993" y="0"/>
                  </a:lnTo>
                  <a:cubicBezTo>
                    <a:pt x="2009468" y="0"/>
                    <a:pt x="2022391" y="5353"/>
                    <a:pt x="2031919" y="14881"/>
                  </a:cubicBezTo>
                  <a:cubicBezTo>
                    <a:pt x="2041447" y="24409"/>
                    <a:pt x="2046799" y="37332"/>
                    <a:pt x="2046799" y="50806"/>
                  </a:cubicBezTo>
                  <a:lnTo>
                    <a:pt x="2046799" y="1228984"/>
                  </a:lnTo>
                  <a:cubicBezTo>
                    <a:pt x="2046799" y="1242459"/>
                    <a:pt x="2041447" y="1255382"/>
                    <a:pt x="2031919" y="1264910"/>
                  </a:cubicBezTo>
                  <a:cubicBezTo>
                    <a:pt x="2022391" y="1274438"/>
                    <a:pt x="2009468" y="1279791"/>
                    <a:pt x="1995993" y="1279791"/>
                  </a:cubicBezTo>
                  <a:lnTo>
                    <a:pt x="50806" y="1279791"/>
                  </a:lnTo>
                  <a:cubicBezTo>
                    <a:pt x="37332" y="1279791"/>
                    <a:pt x="24409" y="1274438"/>
                    <a:pt x="14881" y="1264910"/>
                  </a:cubicBezTo>
                  <a:cubicBezTo>
                    <a:pt x="5353" y="1255382"/>
                    <a:pt x="0" y="1242459"/>
                    <a:pt x="0" y="1228984"/>
                  </a:cubicBezTo>
                  <a:lnTo>
                    <a:pt x="0" y="50806"/>
                  </a:lnTo>
                  <a:cubicBezTo>
                    <a:pt x="0" y="37332"/>
                    <a:pt x="5353" y="24409"/>
                    <a:pt x="14881" y="14881"/>
                  </a:cubicBezTo>
                  <a:cubicBezTo>
                    <a:pt x="24409" y="5353"/>
                    <a:pt x="37332" y="0"/>
                    <a:pt x="50806" y="0"/>
                  </a:cubicBezTo>
                  <a:close/>
                </a:path>
              </a:pathLst>
            </a:custGeom>
            <a:solidFill>
              <a:srgbClr val="593C26"/>
            </a:solidFill>
          </p:spPr>
        </p:sp>
        <p:sp>
          <p:nvSpPr>
            <p:cNvPr name="TextBox 13" id="13"/>
            <p:cNvSpPr txBox="true"/>
            <p:nvPr/>
          </p:nvSpPr>
          <p:spPr>
            <a:xfrm>
              <a:off x="0" y="-47625"/>
              <a:ext cx="2046799" cy="1327416"/>
            </a:xfrm>
            <a:prstGeom prst="rect">
              <a:avLst/>
            </a:prstGeom>
          </p:spPr>
          <p:txBody>
            <a:bodyPr anchor="ctr" rtlCol="false" tIns="50800" lIns="50800" bIns="50800" rIns="50800"/>
            <a:lstStyle/>
            <a:p>
              <a:pPr algn="ctr">
                <a:lnSpc>
                  <a:spcPts val="3499"/>
                </a:lnSpc>
              </a:pPr>
            </a:p>
          </p:txBody>
        </p:sp>
      </p:grpSp>
      <p:sp>
        <p:nvSpPr>
          <p:cNvPr name="Freeform 14" id="14"/>
          <p:cNvSpPr/>
          <p:nvPr/>
        </p:nvSpPr>
        <p:spPr>
          <a:xfrm flipH="false" flipV="false" rot="0">
            <a:off x="15933909" y="7149530"/>
            <a:ext cx="2354091" cy="3471179"/>
          </a:xfrm>
          <a:custGeom>
            <a:avLst/>
            <a:gdLst/>
            <a:ahLst/>
            <a:cxnLst/>
            <a:rect r="r" b="b" t="t" l="l"/>
            <a:pathLst>
              <a:path h="3471179" w="2354091">
                <a:moveTo>
                  <a:pt x="0" y="0"/>
                </a:moveTo>
                <a:lnTo>
                  <a:pt x="2354091" y="0"/>
                </a:lnTo>
                <a:lnTo>
                  <a:pt x="2354091" y="3471180"/>
                </a:lnTo>
                <a:lnTo>
                  <a:pt x="0" y="34711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7056792" y="8430282"/>
            <a:ext cx="4174417" cy="1639407"/>
          </a:xfrm>
          <a:custGeom>
            <a:avLst/>
            <a:gdLst/>
            <a:ahLst/>
            <a:cxnLst/>
            <a:rect r="r" b="b" t="t" l="l"/>
            <a:pathLst>
              <a:path h="1639407" w="4174417">
                <a:moveTo>
                  <a:pt x="0" y="0"/>
                </a:moveTo>
                <a:lnTo>
                  <a:pt x="4174416" y="0"/>
                </a:lnTo>
                <a:lnTo>
                  <a:pt x="4174416" y="1639407"/>
                </a:lnTo>
                <a:lnTo>
                  <a:pt x="0" y="16394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986357" y="3863156"/>
            <a:ext cx="8157643" cy="5021963"/>
          </a:xfrm>
          <a:prstGeom prst="rect">
            <a:avLst/>
          </a:prstGeom>
        </p:spPr>
        <p:txBody>
          <a:bodyPr anchor="t" rtlCol="false" tIns="0" lIns="0" bIns="0" rIns="0">
            <a:spAutoFit/>
          </a:bodyPr>
          <a:lstStyle/>
          <a:p>
            <a:pPr marL="585314" indent="-292657" lvl="1">
              <a:lnSpc>
                <a:spcPts val="3985"/>
              </a:lnSpc>
              <a:buFont typeface="Arial"/>
              <a:buChar char="•"/>
            </a:pPr>
            <a:r>
              <a:rPr lang="en-US" sz="2711">
                <a:solidFill>
                  <a:srgbClr val="F8ECDC"/>
                </a:solidFill>
                <a:latin typeface="DM Sans"/>
              </a:rPr>
              <a:t>Fitur isi profil</a:t>
            </a:r>
          </a:p>
          <a:p>
            <a:pPr marL="585314" indent="-292657" lvl="1">
              <a:lnSpc>
                <a:spcPts val="3985"/>
              </a:lnSpc>
              <a:buFont typeface="Arial"/>
              <a:buChar char="•"/>
            </a:pPr>
            <a:r>
              <a:rPr lang="en-US" sz="2711">
                <a:solidFill>
                  <a:srgbClr val="F8ECDC"/>
                </a:solidFill>
                <a:latin typeface="DM Sans"/>
              </a:rPr>
              <a:t>F</a:t>
            </a:r>
            <a:r>
              <a:rPr lang="en-US" sz="2711">
                <a:solidFill>
                  <a:srgbClr val="F8ECDC"/>
                </a:solidFill>
                <a:latin typeface="DM Sans"/>
              </a:rPr>
              <a:t>itur melihat profil MUA</a:t>
            </a:r>
          </a:p>
          <a:p>
            <a:pPr marL="585314" indent="-292657" lvl="1">
              <a:lnSpc>
                <a:spcPts val="3985"/>
              </a:lnSpc>
              <a:buFont typeface="Arial"/>
              <a:buChar char="•"/>
            </a:pPr>
            <a:r>
              <a:rPr lang="en-US" sz="2711">
                <a:solidFill>
                  <a:srgbClr val="F8ECDC"/>
                </a:solidFill>
                <a:latin typeface="DM Sans"/>
              </a:rPr>
              <a:t>F</a:t>
            </a:r>
            <a:r>
              <a:rPr lang="en-US" sz="2711">
                <a:solidFill>
                  <a:srgbClr val="F8ECDC"/>
                </a:solidFill>
                <a:latin typeface="DM Sans"/>
              </a:rPr>
              <a:t>itur melihat result foto/video customer</a:t>
            </a:r>
          </a:p>
          <a:p>
            <a:pPr marL="585314" indent="-292657" lvl="1">
              <a:lnSpc>
                <a:spcPts val="3985"/>
              </a:lnSpc>
              <a:buFont typeface="Arial"/>
              <a:buChar char="•"/>
            </a:pPr>
            <a:r>
              <a:rPr lang="en-US" sz="2711">
                <a:solidFill>
                  <a:srgbClr val="F8ECDC"/>
                </a:solidFill>
                <a:latin typeface="DM Sans"/>
              </a:rPr>
              <a:t>F</a:t>
            </a:r>
            <a:r>
              <a:rPr lang="en-US" sz="2711">
                <a:solidFill>
                  <a:srgbClr val="F8ECDC"/>
                </a:solidFill>
                <a:latin typeface="DM Sans"/>
              </a:rPr>
              <a:t>itur tampilan utama jenis makeup populer/iklan</a:t>
            </a:r>
          </a:p>
          <a:p>
            <a:pPr marL="585314" indent="-292657" lvl="1">
              <a:lnSpc>
                <a:spcPts val="3985"/>
              </a:lnSpc>
              <a:buFont typeface="Arial"/>
              <a:buChar char="•"/>
            </a:pPr>
            <a:r>
              <a:rPr lang="en-US" sz="2711">
                <a:solidFill>
                  <a:srgbClr val="F8ECDC"/>
                </a:solidFill>
                <a:latin typeface="DM Sans"/>
              </a:rPr>
              <a:t>Fitur jenis make up ( untuk melihat jenis make up seperti bold/ elegant/natural) </a:t>
            </a:r>
          </a:p>
          <a:p>
            <a:pPr marL="585314" indent="-292657" lvl="1">
              <a:lnSpc>
                <a:spcPts val="3985"/>
              </a:lnSpc>
              <a:buFont typeface="Arial"/>
              <a:buChar char="•"/>
            </a:pPr>
            <a:r>
              <a:rPr lang="en-US" sz="2711">
                <a:solidFill>
                  <a:srgbClr val="F8ECDC"/>
                </a:solidFill>
                <a:latin typeface="DM Sans"/>
              </a:rPr>
              <a:t>F</a:t>
            </a:r>
            <a:r>
              <a:rPr lang="en-US" sz="2711">
                <a:solidFill>
                  <a:srgbClr val="F8ECDC"/>
                </a:solidFill>
                <a:latin typeface="DM Sans"/>
              </a:rPr>
              <a:t>itur harga</a:t>
            </a:r>
          </a:p>
          <a:p>
            <a:pPr>
              <a:lnSpc>
                <a:spcPts val="3985"/>
              </a:lnSpc>
            </a:pPr>
          </a:p>
          <a:p>
            <a:pPr>
              <a:lnSpc>
                <a:spcPts val="3985"/>
              </a:lnSpc>
            </a:pPr>
          </a:p>
        </p:txBody>
      </p:sp>
      <p:sp>
        <p:nvSpPr>
          <p:cNvPr name="TextBox 17" id="17"/>
          <p:cNvSpPr txBox="true"/>
          <p:nvPr/>
        </p:nvSpPr>
        <p:spPr>
          <a:xfrm rot="0">
            <a:off x="2217404" y="1133475"/>
            <a:ext cx="3463355"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FITUR</a:t>
            </a:r>
          </a:p>
        </p:txBody>
      </p:sp>
      <p:sp>
        <p:nvSpPr>
          <p:cNvPr name="TextBox 18" id="18"/>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19" id="19"/>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20" id="20"/>
          <p:cNvSpPr txBox="true"/>
          <p:nvPr/>
        </p:nvSpPr>
        <p:spPr>
          <a:xfrm rot="0">
            <a:off x="6086138" y="1935552"/>
            <a:ext cx="3727478" cy="565795"/>
          </a:xfrm>
          <a:prstGeom prst="rect">
            <a:avLst/>
          </a:prstGeom>
        </p:spPr>
        <p:txBody>
          <a:bodyPr anchor="t" rtlCol="false" tIns="0" lIns="0" bIns="0" rIns="0">
            <a:spAutoFit/>
          </a:bodyPr>
          <a:lstStyle/>
          <a:p>
            <a:pPr>
              <a:lnSpc>
                <a:spcPts val="4320"/>
              </a:lnSpc>
            </a:pPr>
            <a:r>
              <a:rPr lang="en-US" sz="4000">
                <a:solidFill>
                  <a:srgbClr val="544036"/>
                </a:solidFill>
                <a:latin typeface="Source Serif Pro"/>
              </a:rPr>
              <a:t>Fitur Customer</a:t>
            </a:r>
          </a:p>
        </p:txBody>
      </p:sp>
      <p:sp>
        <p:nvSpPr>
          <p:cNvPr name="TextBox 21" id="21"/>
          <p:cNvSpPr txBox="true"/>
          <p:nvPr/>
        </p:nvSpPr>
        <p:spPr>
          <a:xfrm rot="0">
            <a:off x="10054658" y="4047260"/>
            <a:ext cx="7988136" cy="4012313"/>
          </a:xfrm>
          <a:prstGeom prst="rect">
            <a:avLst/>
          </a:prstGeom>
        </p:spPr>
        <p:txBody>
          <a:bodyPr anchor="t" rtlCol="false" tIns="0" lIns="0" bIns="0" rIns="0">
            <a:spAutoFit/>
          </a:bodyPr>
          <a:lstStyle/>
          <a:p>
            <a:pPr marL="585314" indent="-292657" lvl="1">
              <a:lnSpc>
                <a:spcPts val="3985"/>
              </a:lnSpc>
              <a:buFont typeface="Arial"/>
              <a:buChar char="•"/>
            </a:pPr>
            <a:r>
              <a:rPr lang="en-US" sz="2711">
                <a:solidFill>
                  <a:srgbClr val="F8ECDC"/>
                </a:solidFill>
                <a:latin typeface="DM Sans"/>
              </a:rPr>
              <a:t>Fitur pemesanan/booking (untuk melihat tanggal dn waktu yang masih kosong )</a:t>
            </a:r>
          </a:p>
          <a:p>
            <a:pPr marL="585314" indent="-292657" lvl="1">
              <a:lnSpc>
                <a:spcPts val="3985"/>
              </a:lnSpc>
              <a:buFont typeface="Arial"/>
              <a:buChar char="•"/>
            </a:pPr>
            <a:r>
              <a:rPr lang="en-US" sz="2711">
                <a:solidFill>
                  <a:srgbClr val="F8ECDC"/>
                </a:solidFill>
                <a:latin typeface="DM Sans"/>
              </a:rPr>
              <a:t>F</a:t>
            </a:r>
            <a:r>
              <a:rPr lang="en-US" sz="2711">
                <a:solidFill>
                  <a:srgbClr val="F8ECDC"/>
                </a:solidFill>
                <a:latin typeface="DM Sans"/>
              </a:rPr>
              <a:t>itur Transaksi/untuk pembayaran non tunai.</a:t>
            </a:r>
          </a:p>
          <a:p>
            <a:pPr marL="585314" indent="-292657" lvl="1">
              <a:lnSpc>
                <a:spcPts val="3985"/>
              </a:lnSpc>
              <a:buFont typeface="Arial"/>
              <a:buChar char="•"/>
            </a:pPr>
            <a:r>
              <a:rPr lang="en-US" sz="2711">
                <a:solidFill>
                  <a:srgbClr val="F8ECDC"/>
                </a:solidFill>
                <a:latin typeface="DM Sans"/>
              </a:rPr>
              <a:t>F</a:t>
            </a:r>
            <a:r>
              <a:rPr lang="en-US" sz="2711">
                <a:solidFill>
                  <a:srgbClr val="F8ECDC"/>
                </a:solidFill>
                <a:latin typeface="DM Sans"/>
              </a:rPr>
              <a:t>itur melihat poin</a:t>
            </a:r>
          </a:p>
          <a:p>
            <a:pPr marL="585314" indent="-292657" lvl="1">
              <a:lnSpc>
                <a:spcPts val="3985"/>
              </a:lnSpc>
              <a:buFont typeface="Arial"/>
              <a:buChar char="•"/>
            </a:pPr>
            <a:r>
              <a:rPr lang="en-US" sz="2711">
                <a:solidFill>
                  <a:srgbClr val="F8ECDC"/>
                </a:solidFill>
                <a:latin typeface="DM Sans"/>
              </a:rPr>
              <a:t>F</a:t>
            </a:r>
            <a:r>
              <a:rPr lang="en-US" sz="2711">
                <a:solidFill>
                  <a:srgbClr val="F8ECDC"/>
                </a:solidFill>
                <a:latin typeface="DM Sans"/>
              </a:rPr>
              <a:t>itur chat langsung dengan MUA</a:t>
            </a:r>
          </a:p>
          <a:p>
            <a:pPr marL="585314" indent="-292657" lvl="1">
              <a:lnSpc>
                <a:spcPts val="3985"/>
              </a:lnSpc>
              <a:buFont typeface="Arial"/>
              <a:buChar char="•"/>
            </a:pPr>
            <a:r>
              <a:rPr lang="en-US" sz="2711">
                <a:solidFill>
                  <a:srgbClr val="F8ECDC"/>
                </a:solidFill>
                <a:latin typeface="DM Sans"/>
              </a:rPr>
              <a:t>F</a:t>
            </a:r>
            <a:r>
              <a:rPr lang="en-US" sz="2711">
                <a:solidFill>
                  <a:srgbClr val="F8ECDC"/>
                </a:solidFill>
                <a:latin typeface="DM Sans"/>
              </a:rPr>
              <a:t>itur memberikan rating dan review </a:t>
            </a:r>
          </a:p>
          <a:p>
            <a:pPr marL="585314" indent="-292657" lvl="1">
              <a:lnSpc>
                <a:spcPts val="3985"/>
              </a:lnSpc>
              <a:buFont typeface="Arial"/>
              <a:buChar char="•"/>
            </a:pPr>
            <a:r>
              <a:rPr lang="en-US" sz="2711">
                <a:solidFill>
                  <a:srgbClr val="F8ECDC"/>
                </a:solidFill>
                <a:latin typeface="DM Sans"/>
              </a:rPr>
              <a:t>F</a:t>
            </a:r>
            <a:r>
              <a:rPr lang="en-US" sz="2711">
                <a:solidFill>
                  <a:srgbClr val="F8ECDC"/>
                </a:solidFill>
                <a:latin typeface="DM Sans"/>
              </a:rPr>
              <a:t>itur denah lokasi</a:t>
            </a:r>
          </a:p>
          <a:p>
            <a:pPr>
              <a:lnSpc>
                <a:spcPts val="3985"/>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sp>
        <p:nvSpPr>
          <p:cNvPr name="Freeform 2" id="2"/>
          <p:cNvSpPr/>
          <p:nvPr/>
        </p:nvSpPr>
        <p:spPr>
          <a:xfrm flipH="false" flipV="false" rot="0">
            <a:off x="8688638" y="609706"/>
            <a:ext cx="5868647" cy="9067589"/>
          </a:xfrm>
          <a:custGeom>
            <a:avLst/>
            <a:gdLst/>
            <a:ahLst/>
            <a:cxnLst/>
            <a:rect r="r" b="b" t="t" l="l"/>
            <a:pathLst>
              <a:path h="9067589" w="5868647">
                <a:moveTo>
                  <a:pt x="0" y="0"/>
                </a:moveTo>
                <a:lnTo>
                  <a:pt x="5868646" y="0"/>
                </a:lnTo>
                <a:lnTo>
                  <a:pt x="5868646" y="9067588"/>
                </a:lnTo>
                <a:lnTo>
                  <a:pt x="0" y="9067588"/>
                </a:lnTo>
                <a:lnTo>
                  <a:pt x="0" y="0"/>
                </a:lnTo>
                <a:close/>
              </a:path>
            </a:pathLst>
          </a:custGeom>
          <a:blipFill>
            <a:blip r:embed="rId2"/>
            <a:stretch>
              <a:fillRect l="0" t="0" r="0" b="0"/>
            </a:stretch>
          </a:blipFill>
        </p:spPr>
      </p:sp>
      <p:sp>
        <p:nvSpPr>
          <p:cNvPr name="AutoShape 3" id="3"/>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0" y="6172200"/>
            <a:ext cx="2708287" cy="4114800"/>
          </a:xfrm>
          <a:custGeom>
            <a:avLst/>
            <a:gdLst/>
            <a:ahLst/>
            <a:cxnLst/>
            <a:rect r="r" b="b" t="t" l="l"/>
            <a:pathLst>
              <a:path h="4114800" w="2708287">
                <a:moveTo>
                  <a:pt x="0" y="0"/>
                </a:moveTo>
                <a:lnTo>
                  <a:pt x="2708287" y="0"/>
                </a:lnTo>
                <a:lnTo>
                  <a:pt x="2708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499039" y="4491038"/>
            <a:ext cx="3227156"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UML</a:t>
            </a:r>
          </a:p>
        </p:txBody>
      </p:sp>
      <p:sp>
        <p:nvSpPr>
          <p:cNvPr name="TextBox 6" id="6"/>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7" id="7"/>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8" id="8"/>
          <p:cNvSpPr txBox="true"/>
          <p:nvPr/>
        </p:nvSpPr>
        <p:spPr>
          <a:xfrm rot="0">
            <a:off x="1354143" y="9024586"/>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08/10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5315" y="2901162"/>
            <a:ext cx="11997371" cy="4484677"/>
          </a:xfrm>
          <a:custGeom>
            <a:avLst/>
            <a:gdLst/>
            <a:ahLst/>
            <a:cxnLst/>
            <a:rect r="r" b="b" t="t" l="l"/>
            <a:pathLst>
              <a:path h="4484677" w="11997371">
                <a:moveTo>
                  <a:pt x="0" y="0"/>
                </a:moveTo>
                <a:lnTo>
                  <a:pt x="11997370" y="0"/>
                </a:lnTo>
                <a:lnTo>
                  <a:pt x="11997370" y="4484676"/>
                </a:lnTo>
                <a:lnTo>
                  <a:pt x="0" y="4484676"/>
                </a:lnTo>
                <a:lnTo>
                  <a:pt x="0" y="0"/>
                </a:lnTo>
                <a:close/>
              </a:path>
            </a:pathLst>
          </a:custGeom>
          <a:blipFill>
            <a:blip r:embed="rId2"/>
            <a:stretch>
              <a:fillRect l="0" t="0" r="0" b="0"/>
            </a:stretch>
          </a:blipFill>
        </p:spPr>
      </p:sp>
      <p:sp>
        <p:nvSpPr>
          <p:cNvPr name="TextBox 3" id="3"/>
          <p:cNvSpPr txBox="true"/>
          <p:nvPr/>
        </p:nvSpPr>
        <p:spPr>
          <a:xfrm rot="0">
            <a:off x="7693155" y="393573"/>
            <a:ext cx="2901691" cy="1365504"/>
          </a:xfrm>
          <a:prstGeom prst="rect">
            <a:avLst/>
          </a:prstGeom>
        </p:spPr>
        <p:txBody>
          <a:bodyPr anchor="t" rtlCol="false" tIns="0" lIns="0" bIns="0" rIns="0">
            <a:spAutoFit/>
          </a:bodyPr>
          <a:lstStyle/>
          <a:p>
            <a:pPr>
              <a:lnSpc>
                <a:spcPts val="10368"/>
              </a:lnSpc>
            </a:pPr>
            <a:r>
              <a:rPr lang="en-US" sz="9600">
                <a:solidFill>
                  <a:srgbClr val="012F3D"/>
                </a:solidFill>
                <a:latin typeface="Dream Avenue"/>
              </a:rPr>
              <a:t>ERD</a:t>
            </a:r>
          </a:p>
        </p:txBody>
      </p:sp>
      <p:sp>
        <p:nvSpPr>
          <p:cNvPr name="Freeform 4" id="4"/>
          <p:cNvSpPr/>
          <p:nvPr/>
        </p:nvSpPr>
        <p:spPr>
          <a:xfrm flipH="false" flipV="false" rot="0">
            <a:off x="0" y="6172200"/>
            <a:ext cx="2708287" cy="4114800"/>
          </a:xfrm>
          <a:custGeom>
            <a:avLst/>
            <a:gdLst/>
            <a:ahLst/>
            <a:cxnLst/>
            <a:rect r="r" b="b" t="t" l="l"/>
            <a:pathLst>
              <a:path h="4114800" w="2708287">
                <a:moveTo>
                  <a:pt x="0" y="0"/>
                </a:moveTo>
                <a:lnTo>
                  <a:pt x="2708287" y="0"/>
                </a:lnTo>
                <a:lnTo>
                  <a:pt x="2708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70402" y="-1182717"/>
            <a:ext cx="4856524" cy="4114800"/>
          </a:xfrm>
          <a:custGeom>
            <a:avLst/>
            <a:gdLst/>
            <a:ahLst/>
            <a:cxnLst/>
            <a:rect r="r" b="b" t="t" l="l"/>
            <a:pathLst>
              <a:path h="4114800" w="4856524">
                <a:moveTo>
                  <a:pt x="0" y="0"/>
                </a:moveTo>
                <a:lnTo>
                  <a:pt x="4856524" y="0"/>
                </a:lnTo>
                <a:lnTo>
                  <a:pt x="485652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sp>
        <p:nvSpPr>
          <p:cNvPr name="Freeform 2" id="2"/>
          <p:cNvSpPr/>
          <p:nvPr/>
        </p:nvSpPr>
        <p:spPr>
          <a:xfrm flipH="false" flipV="false" rot="0">
            <a:off x="7421427" y="1028700"/>
            <a:ext cx="9849431" cy="8445629"/>
          </a:xfrm>
          <a:custGeom>
            <a:avLst/>
            <a:gdLst/>
            <a:ahLst/>
            <a:cxnLst/>
            <a:rect r="r" b="b" t="t" l="l"/>
            <a:pathLst>
              <a:path h="8445629" w="9849431">
                <a:moveTo>
                  <a:pt x="0" y="0"/>
                </a:moveTo>
                <a:lnTo>
                  <a:pt x="9849431" y="0"/>
                </a:lnTo>
                <a:lnTo>
                  <a:pt x="9849431" y="8445629"/>
                </a:lnTo>
                <a:lnTo>
                  <a:pt x="0" y="8445629"/>
                </a:lnTo>
                <a:lnTo>
                  <a:pt x="0" y="0"/>
                </a:lnTo>
                <a:close/>
              </a:path>
            </a:pathLst>
          </a:custGeom>
          <a:blipFill>
            <a:blip r:embed="rId2"/>
            <a:stretch>
              <a:fillRect l="-11247" t="-10819" r="-9058" b="0"/>
            </a:stretch>
          </a:blipFill>
        </p:spPr>
      </p:sp>
      <p:sp>
        <p:nvSpPr>
          <p:cNvPr name="TextBox 3" id="3"/>
          <p:cNvSpPr txBox="true"/>
          <p:nvPr/>
        </p:nvSpPr>
        <p:spPr>
          <a:xfrm rot="0">
            <a:off x="623646" y="4616387"/>
            <a:ext cx="6404286" cy="1365504"/>
          </a:xfrm>
          <a:prstGeom prst="rect">
            <a:avLst/>
          </a:prstGeom>
        </p:spPr>
        <p:txBody>
          <a:bodyPr anchor="t" rtlCol="false" tIns="0" lIns="0" bIns="0" rIns="0">
            <a:spAutoFit/>
          </a:bodyPr>
          <a:lstStyle/>
          <a:p>
            <a:pPr>
              <a:lnSpc>
                <a:spcPts val="10368"/>
              </a:lnSpc>
            </a:pPr>
            <a:r>
              <a:rPr lang="en-US" sz="9600">
                <a:solidFill>
                  <a:srgbClr val="FFF7F0"/>
                </a:solidFill>
                <a:latin typeface="Dream Avenue"/>
              </a:rPr>
              <a:t>DIAGRAM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9A8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06047" y="-1537393"/>
            <a:ext cx="2812241" cy="8310329"/>
          </a:xfrm>
          <a:custGeom>
            <a:avLst/>
            <a:gdLst/>
            <a:ahLst/>
            <a:cxnLst/>
            <a:rect r="r" b="b" t="t" l="l"/>
            <a:pathLst>
              <a:path h="8310329" w="2812241">
                <a:moveTo>
                  <a:pt x="0" y="0"/>
                </a:moveTo>
                <a:lnTo>
                  <a:pt x="2812241" y="0"/>
                </a:lnTo>
                <a:lnTo>
                  <a:pt x="2812241" y="8310329"/>
                </a:lnTo>
                <a:lnTo>
                  <a:pt x="0" y="83103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309614" y="9245718"/>
            <a:ext cx="9951848" cy="1905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6452915" y="1616238"/>
            <a:ext cx="0" cy="2547038"/>
          </a:xfrm>
          <a:prstGeom prst="line">
            <a:avLst/>
          </a:prstGeom>
          <a:ln cap="flat" w="19050">
            <a:solidFill>
              <a:srgbClr val="FFFFFF"/>
            </a:solidFill>
            <a:prstDash val="solid"/>
            <a:headEnd type="none" len="sm" w="sm"/>
            <a:tailEnd type="none" len="sm" w="sm"/>
          </a:ln>
        </p:spPr>
      </p:sp>
      <p:grpSp>
        <p:nvGrpSpPr>
          <p:cNvPr name="Group 5" id="5"/>
          <p:cNvGrpSpPr/>
          <p:nvPr/>
        </p:nvGrpSpPr>
        <p:grpSpPr>
          <a:xfrm rot="0">
            <a:off x="10625254" y="1616238"/>
            <a:ext cx="4838426" cy="6929857"/>
            <a:chOff x="0" y="0"/>
            <a:chExt cx="4433570" cy="6350000"/>
          </a:xfrm>
        </p:grpSpPr>
        <p:sp>
          <p:nvSpPr>
            <p:cNvPr name="Freeform 6" id="6"/>
            <p:cNvSpPr/>
            <p:nvPr/>
          </p:nvSpPr>
          <p:spPr>
            <a:xfrm flipH="false" flipV="false" rot="0">
              <a:off x="0" y="0"/>
              <a:ext cx="4433570" cy="6350000"/>
            </a:xfrm>
            <a:custGeom>
              <a:avLst/>
              <a:gdLst/>
              <a:ahLst/>
              <a:cxnLst/>
              <a:rect r="r" b="b" t="t" l="l"/>
              <a:pathLst>
                <a:path h="6350000" w="4433570">
                  <a:moveTo>
                    <a:pt x="4433570" y="0"/>
                  </a:moveTo>
                  <a:lnTo>
                    <a:pt x="4433570" y="6350000"/>
                  </a:lnTo>
                  <a:lnTo>
                    <a:pt x="0" y="6350000"/>
                  </a:lnTo>
                  <a:lnTo>
                    <a:pt x="0" y="4433570"/>
                  </a:lnTo>
                  <a:cubicBezTo>
                    <a:pt x="0" y="1985010"/>
                    <a:pt x="1985010" y="0"/>
                    <a:pt x="4433570" y="0"/>
                  </a:cubicBezTo>
                  <a:close/>
                </a:path>
              </a:pathLst>
            </a:custGeom>
            <a:blipFill>
              <a:blip r:embed="rId4"/>
              <a:stretch>
                <a:fillRect l="-30932" t="-56944" r="-33365" b="-92431"/>
              </a:stretch>
            </a:blipFill>
          </p:spPr>
        </p:sp>
      </p:grpSp>
      <p:sp>
        <p:nvSpPr>
          <p:cNvPr name="Freeform 7" id="7"/>
          <p:cNvSpPr/>
          <p:nvPr/>
        </p:nvSpPr>
        <p:spPr>
          <a:xfrm flipH="false" flipV="false" rot="0">
            <a:off x="7434637" y="1028700"/>
            <a:ext cx="3024886" cy="1622439"/>
          </a:xfrm>
          <a:custGeom>
            <a:avLst/>
            <a:gdLst/>
            <a:ahLst/>
            <a:cxnLst/>
            <a:rect r="r" b="b" t="t" l="l"/>
            <a:pathLst>
              <a:path h="1622439" w="3024886">
                <a:moveTo>
                  <a:pt x="0" y="0"/>
                </a:moveTo>
                <a:lnTo>
                  <a:pt x="3024886" y="0"/>
                </a:lnTo>
                <a:lnTo>
                  <a:pt x="3024886" y="1622439"/>
                </a:lnTo>
                <a:lnTo>
                  <a:pt x="0" y="16224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993671" y="5520472"/>
            <a:ext cx="2470008" cy="3025623"/>
          </a:xfrm>
          <a:custGeom>
            <a:avLst/>
            <a:gdLst/>
            <a:ahLst/>
            <a:cxnLst/>
            <a:rect r="r" b="b" t="t" l="l"/>
            <a:pathLst>
              <a:path h="3025623" w="2470008">
                <a:moveTo>
                  <a:pt x="0" y="0"/>
                </a:moveTo>
                <a:lnTo>
                  <a:pt x="2470009" y="0"/>
                </a:lnTo>
                <a:lnTo>
                  <a:pt x="2470009" y="3025623"/>
                </a:lnTo>
                <a:lnTo>
                  <a:pt x="0" y="30256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47795" y="325443"/>
            <a:ext cx="7086843" cy="86042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a:p>
            <a:pPr>
              <a:lnSpc>
                <a:spcPts val="3499"/>
              </a:lnSpc>
            </a:pPr>
          </a:p>
        </p:txBody>
      </p:sp>
      <p:sp>
        <p:nvSpPr>
          <p:cNvPr name="TextBox 10" id="10"/>
          <p:cNvSpPr txBox="true"/>
          <p:nvPr/>
        </p:nvSpPr>
        <p:spPr>
          <a:xfrm rot="0">
            <a:off x="1337886" y="4947816"/>
            <a:ext cx="7974090" cy="3061335"/>
          </a:xfrm>
          <a:prstGeom prst="rect">
            <a:avLst/>
          </a:prstGeom>
        </p:spPr>
        <p:txBody>
          <a:bodyPr anchor="t" rtlCol="false" tIns="0" lIns="0" bIns="0" rIns="0">
            <a:spAutoFit/>
          </a:bodyPr>
          <a:lstStyle/>
          <a:p>
            <a:pPr marL="647700" indent="-323850" lvl="1">
              <a:lnSpc>
                <a:spcPts val="4920"/>
              </a:lnSpc>
              <a:buAutoNum type="arabicPeriod" startAt="1"/>
            </a:pPr>
            <a:r>
              <a:rPr lang="en-US" sz="3000">
                <a:solidFill>
                  <a:srgbClr val="FFFFFF"/>
                </a:solidFill>
                <a:latin typeface="DM Sans"/>
              </a:rPr>
              <a:t>] 4522210019 : Lutfiah Rizka S</a:t>
            </a:r>
          </a:p>
          <a:p>
            <a:pPr marL="647700" indent="-323850" lvl="1">
              <a:lnSpc>
                <a:spcPts val="4920"/>
              </a:lnSpc>
              <a:buAutoNum type="arabicPeriod" startAt="1"/>
            </a:pPr>
            <a:r>
              <a:rPr lang="en-US" sz="3000">
                <a:solidFill>
                  <a:srgbClr val="FFFFFF"/>
                </a:solidFill>
                <a:latin typeface="DM Sans"/>
              </a:rPr>
              <a:t>] 4522210023 : Yesi Agustin</a:t>
            </a:r>
          </a:p>
          <a:p>
            <a:pPr marL="647700" indent="-323850" lvl="1">
              <a:lnSpc>
                <a:spcPts val="4920"/>
              </a:lnSpc>
              <a:buAutoNum type="arabicPeriod" startAt="1"/>
            </a:pPr>
            <a:r>
              <a:rPr lang="en-US" sz="3000">
                <a:solidFill>
                  <a:srgbClr val="FFFFFF"/>
                </a:solidFill>
                <a:latin typeface="DM Sans"/>
              </a:rPr>
              <a:t>] 4522210054 : Siti Intan Nia</a:t>
            </a:r>
          </a:p>
          <a:p>
            <a:pPr marL="647700" indent="-323850" lvl="1">
              <a:lnSpc>
                <a:spcPts val="4920"/>
              </a:lnSpc>
              <a:buAutoNum type="arabicPeriod" startAt="1"/>
            </a:pPr>
            <a:r>
              <a:rPr lang="en-US" sz="3000">
                <a:solidFill>
                  <a:srgbClr val="FFFFFF"/>
                </a:solidFill>
                <a:latin typeface="DM Sans"/>
              </a:rPr>
              <a:t>] 4522210114  : Nur Ikhsan A</a:t>
            </a:r>
          </a:p>
          <a:p>
            <a:pPr marL="647700" indent="-323850" lvl="1">
              <a:lnSpc>
                <a:spcPts val="4920"/>
              </a:lnSpc>
              <a:buAutoNum type="arabicPeriod" startAt="1"/>
            </a:pPr>
            <a:r>
              <a:rPr lang="en-US" sz="3000">
                <a:solidFill>
                  <a:srgbClr val="FFFFFF"/>
                </a:solidFill>
                <a:latin typeface="DM Sans"/>
              </a:rPr>
              <a:t>] 4522210124  : Muhammad Septian F</a:t>
            </a:r>
          </a:p>
        </p:txBody>
      </p:sp>
      <p:sp>
        <p:nvSpPr>
          <p:cNvPr name="TextBox 11" id="11"/>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02/10</a:t>
            </a:r>
          </a:p>
        </p:txBody>
      </p:sp>
      <p:sp>
        <p:nvSpPr>
          <p:cNvPr name="TextBox 12" id="12"/>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13" id="13"/>
          <p:cNvSpPr txBox="true"/>
          <p:nvPr/>
        </p:nvSpPr>
        <p:spPr>
          <a:xfrm rot="0">
            <a:off x="2376350" y="1565292"/>
            <a:ext cx="6590981" cy="2287149"/>
          </a:xfrm>
          <a:prstGeom prst="rect">
            <a:avLst/>
          </a:prstGeom>
        </p:spPr>
        <p:txBody>
          <a:bodyPr anchor="t" rtlCol="false" tIns="0" lIns="0" bIns="0" rIns="0">
            <a:spAutoFit/>
          </a:bodyPr>
          <a:lstStyle/>
          <a:p>
            <a:pPr>
              <a:lnSpc>
                <a:spcPts val="8856"/>
              </a:lnSpc>
            </a:pPr>
            <a:r>
              <a:rPr lang="en-US" sz="8200">
                <a:solidFill>
                  <a:srgbClr val="FFFFFF"/>
                </a:solidFill>
                <a:latin typeface="Dream Avenue"/>
              </a:rPr>
              <a:t>Anggota</a:t>
            </a:r>
          </a:p>
          <a:p>
            <a:pPr>
              <a:lnSpc>
                <a:spcPts val="8856"/>
              </a:lnSpc>
            </a:pPr>
            <a:r>
              <a:rPr lang="en-US" sz="8200">
                <a:solidFill>
                  <a:srgbClr val="FFFFFF"/>
                </a:solidFill>
                <a:latin typeface="Dream Avenue"/>
              </a:rPr>
              <a:t>Kelompok :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4335603" y="1265848"/>
            <a:ext cx="10924910" cy="8306439"/>
          </a:xfrm>
          <a:custGeom>
            <a:avLst/>
            <a:gdLst/>
            <a:ahLst/>
            <a:cxnLst/>
            <a:rect r="r" b="b" t="t" l="l"/>
            <a:pathLst>
              <a:path h="8306439" w="10924910">
                <a:moveTo>
                  <a:pt x="0" y="0"/>
                </a:moveTo>
                <a:lnTo>
                  <a:pt x="10924910" y="0"/>
                </a:lnTo>
                <a:lnTo>
                  <a:pt x="10924910" y="8306439"/>
                </a:lnTo>
                <a:lnTo>
                  <a:pt x="0" y="8306439"/>
                </a:lnTo>
                <a:lnTo>
                  <a:pt x="0" y="0"/>
                </a:lnTo>
                <a:close/>
              </a:path>
            </a:pathLst>
          </a:custGeom>
          <a:blipFill>
            <a:blip r:embed="rId2"/>
            <a:stretch>
              <a:fillRect l="0" t="-104" r="0" b="-104"/>
            </a:stretch>
          </a:blipFill>
        </p:spPr>
      </p:sp>
      <p:sp>
        <p:nvSpPr>
          <p:cNvPr name="Freeform 3" id="3"/>
          <p:cNvSpPr/>
          <p:nvPr/>
        </p:nvSpPr>
        <p:spPr>
          <a:xfrm flipH="false" flipV="false" rot="0">
            <a:off x="15933909" y="7011633"/>
            <a:ext cx="2354091" cy="3471179"/>
          </a:xfrm>
          <a:custGeom>
            <a:avLst/>
            <a:gdLst/>
            <a:ahLst/>
            <a:cxnLst/>
            <a:rect r="r" b="b" t="t" l="l"/>
            <a:pathLst>
              <a:path h="3471179" w="2354091">
                <a:moveTo>
                  <a:pt x="0" y="0"/>
                </a:moveTo>
                <a:lnTo>
                  <a:pt x="2354091" y="0"/>
                </a:lnTo>
                <a:lnTo>
                  <a:pt x="2354091" y="3471179"/>
                </a:lnTo>
                <a:lnTo>
                  <a:pt x="0" y="34711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946634" y="-1611154"/>
            <a:ext cx="6085074" cy="3993330"/>
            <a:chOff x="0" y="0"/>
            <a:chExt cx="812800" cy="533400"/>
          </a:xfrm>
        </p:grpSpPr>
        <p:sp>
          <p:nvSpPr>
            <p:cNvPr name="Freeform 5" id="5"/>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544036"/>
            </a:solidFill>
          </p:spPr>
        </p:sp>
        <p:sp>
          <p:nvSpPr>
            <p:cNvPr name="TextBox 6" id="6"/>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773448" y="7575622"/>
            <a:ext cx="6085074" cy="3993330"/>
            <a:chOff x="0" y="0"/>
            <a:chExt cx="812800" cy="533400"/>
          </a:xfrm>
        </p:grpSpPr>
        <p:sp>
          <p:nvSpPr>
            <p:cNvPr name="Freeform 8" id="8"/>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544036"/>
            </a:solidFill>
          </p:spPr>
        </p:sp>
        <p:sp>
          <p:nvSpPr>
            <p:cNvPr name="TextBox 9" id="9"/>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0">
            <a:off x="-11334210" y="-211995"/>
            <a:ext cx="19125029" cy="2955686"/>
          </a:xfrm>
          <a:custGeom>
            <a:avLst/>
            <a:gdLst/>
            <a:ahLst/>
            <a:cxnLst/>
            <a:rect r="r" b="b" t="t" l="l"/>
            <a:pathLst>
              <a:path h="2955686" w="19125029">
                <a:moveTo>
                  <a:pt x="0" y="0"/>
                </a:moveTo>
                <a:lnTo>
                  <a:pt x="19125029" y="0"/>
                </a:lnTo>
                <a:lnTo>
                  <a:pt x="19125029" y="2955686"/>
                </a:lnTo>
                <a:lnTo>
                  <a:pt x="0" y="29556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75616" y="840535"/>
            <a:ext cx="7752128" cy="1333882"/>
          </a:xfrm>
          <a:prstGeom prst="rect">
            <a:avLst/>
          </a:prstGeom>
        </p:spPr>
        <p:txBody>
          <a:bodyPr anchor="t" rtlCol="false" tIns="0" lIns="0" bIns="0" rIns="0">
            <a:spAutoFit/>
          </a:bodyPr>
          <a:lstStyle/>
          <a:p>
            <a:pPr>
              <a:lnSpc>
                <a:spcPts val="10152"/>
              </a:lnSpc>
            </a:pPr>
            <a:r>
              <a:rPr lang="en-US" sz="9400">
                <a:solidFill>
                  <a:srgbClr val="012F3D"/>
                </a:solidFill>
                <a:latin typeface="Dream Avenue"/>
              </a:rPr>
              <a:t>WIRE FRAME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grpSp>
        <p:nvGrpSpPr>
          <p:cNvPr name="Group 2" id="2"/>
          <p:cNvGrpSpPr/>
          <p:nvPr/>
        </p:nvGrpSpPr>
        <p:grpSpPr>
          <a:xfrm rot="0">
            <a:off x="0" y="5734329"/>
            <a:ext cx="18288000" cy="4552671"/>
            <a:chOff x="0" y="0"/>
            <a:chExt cx="4816593" cy="1199057"/>
          </a:xfrm>
        </p:grpSpPr>
        <p:sp>
          <p:nvSpPr>
            <p:cNvPr name="Freeform 3" id="3"/>
            <p:cNvSpPr/>
            <p:nvPr/>
          </p:nvSpPr>
          <p:spPr>
            <a:xfrm flipH="false" flipV="false" rot="0">
              <a:off x="0" y="0"/>
              <a:ext cx="4816592" cy="1199057"/>
            </a:xfrm>
            <a:custGeom>
              <a:avLst/>
              <a:gdLst/>
              <a:ahLst/>
              <a:cxnLst/>
              <a:rect r="r" b="b" t="t" l="l"/>
              <a:pathLst>
                <a:path h="1199057" w="4816592">
                  <a:moveTo>
                    <a:pt x="0" y="0"/>
                  </a:moveTo>
                  <a:lnTo>
                    <a:pt x="4816592" y="0"/>
                  </a:lnTo>
                  <a:lnTo>
                    <a:pt x="4816592" y="1199057"/>
                  </a:lnTo>
                  <a:lnTo>
                    <a:pt x="0" y="1199057"/>
                  </a:lnTo>
                  <a:close/>
                </a:path>
              </a:pathLst>
            </a:custGeom>
            <a:solidFill>
              <a:srgbClr val="A99A8D"/>
            </a:solidFill>
          </p:spPr>
        </p:sp>
        <p:sp>
          <p:nvSpPr>
            <p:cNvPr name="TextBox 4" id="4"/>
            <p:cNvSpPr txBox="true"/>
            <p:nvPr/>
          </p:nvSpPr>
          <p:spPr>
            <a:xfrm>
              <a:off x="0" y="-38100"/>
              <a:ext cx="4816593" cy="123715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3309614" y="9245718"/>
            <a:ext cx="9951848" cy="1905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028700" y="1782623"/>
            <a:ext cx="16230600" cy="6721754"/>
            <a:chOff x="0" y="0"/>
            <a:chExt cx="84211358" cy="34875362"/>
          </a:xfrm>
        </p:grpSpPr>
        <p:sp>
          <p:nvSpPr>
            <p:cNvPr name="Freeform 7" id="7"/>
            <p:cNvSpPr/>
            <p:nvPr/>
          </p:nvSpPr>
          <p:spPr>
            <a:xfrm flipH="false" flipV="false" rot="0">
              <a:off x="0" y="0"/>
              <a:ext cx="84211356" cy="34875363"/>
            </a:xfrm>
            <a:custGeom>
              <a:avLst/>
              <a:gdLst/>
              <a:ahLst/>
              <a:cxnLst/>
              <a:rect r="r" b="b" t="t" l="l"/>
              <a:pathLst>
                <a:path h="34875363" w="84211356">
                  <a:moveTo>
                    <a:pt x="0" y="0"/>
                  </a:moveTo>
                  <a:lnTo>
                    <a:pt x="84211356" y="0"/>
                  </a:lnTo>
                  <a:lnTo>
                    <a:pt x="84211356" y="34875363"/>
                  </a:lnTo>
                  <a:lnTo>
                    <a:pt x="0" y="34875363"/>
                  </a:lnTo>
                  <a:close/>
                </a:path>
              </a:pathLst>
            </a:custGeom>
            <a:solidFill>
              <a:srgbClr val="FFFFFF"/>
            </a:solidFill>
          </p:spPr>
        </p:sp>
      </p:grpSp>
      <p:grpSp>
        <p:nvGrpSpPr>
          <p:cNvPr name="Group 8" id="8"/>
          <p:cNvGrpSpPr/>
          <p:nvPr/>
        </p:nvGrpSpPr>
        <p:grpSpPr>
          <a:xfrm rot="0">
            <a:off x="14019469" y="5949511"/>
            <a:ext cx="2870954" cy="2185990"/>
            <a:chOff x="0" y="0"/>
            <a:chExt cx="3827939" cy="2914653"/>
          </a:xfrm>
        </p:grpSpPr>
        <p:pic>
          <p:nvPicPr>
            <p:cNvPr name="Picture 9" id="9"/>
            <p:cNvPicPr>
              <a:picLocks noChangeAspect="true"/>
            </p:cNvPicPr>
            <p:nvPr/>
          </p:nvPicPr>
          <p:blipFill>
            <a:blip r:embed="rId2"/>
            <a:srcRect l="12898" t="45383" r="32488" b="35401"/>
            <a:stretch>
              <a:fillRect/>
            </a:stretch>
          </p:blipFill>
          <p:spPr>
            <a:xfrm flipH="false" flipV="false">
              <a:off x="0" y="0"/>
              <a:ext cx="3827939" cy="2914653"/>
            </a:xfrm>
            <a:prstGeom prst="rect">
              <a:avLst/>
            </a:prstGeom>
          </p:spPr>
        </p:pic>
      </p:grpSp>
      <p:grpSp>
        <p:nvGrpSpPr>
          <p:cNvPr name="Group 10" id="10"/>
          <p:cNvGrpSpPr/>
          <p:nvPr/>
        </p:nvGrpSpPr>
        <p:grpSpPr>
          <a:xfrm rot="0">
            <a:off x="14019469" y="2151499"/>
            <a:ext cx="2870954" cy="3429135"/>
            <a:chOff x="0" y="0"/>
            <a:chExt cx="3827939" cy="4572180"/>
          </a:xfrm>
        </p:grpSpPr>
        <p:pic>
          <p:nvPicPr>
            <p:cNvPr name="Picture 11" id="11">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16406" r="0" b="16406"/>
            <a:stretch>
              <a:fillRect/>
            </a:stretch>
          </p:blipFill>
          <p:spPr>
            <a:xfrm flipH="false" flipV="false">
              <a:off x="0" y="0"/>
              <a:ext cx="3827939" cy="4572180"/>
            </a:xfrm>
            <a:prstGeom prst="rect">
              <a:avLst/>
            </a:prstGeom>
          </p:spPr>
        </p:pic>
      </p:grpSp>
      <p:grpSp>
        <p:nvGrpSpPr>
          <p:cNvPr name="Group 12" id="12"/>
          <p:cNvGrpSpPr/>
          <p:nvPr/>
        </p:nvGrpSpPr>
        <p:grpSpPr>
          <a:xfrm rot="0">
            <a:off x="6997995" y="2151499"/>
            <a:ext cx="2675015" cy="3173413"/>
            <a:chOff x="0" y="0"/>
            <a:chExt cx="3566687" cy="4231217"/>
          </a:xfrm>
        </p:grpSpPr>
        <p:pic>
          <p:nvPicPr>
            <p:cNvPr name="Picture 13" id="13">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16634" r="0" b="16634"/>
            <a:stretch>
              <a:fillRect/>
            </a:stretch>
          </p:blipFill>
          <p:spPr>
            <a:xfrm flipH="false" flipV="false">
              <a:off x="0" y="0"/>
              <a:ext cx="3566687" cy="4231217"/>
            </a:xfrm>
            <a:prstGeom prst="rect">
              <a:avLst/>
            </a:prstGeom>
          </p:spPr>
        </p:pic>
      </p:grpSp>
      <p:grpSp>
        <p:nvGrpSpPr>
          <p:cNvPr name="Group 14" id="14"/>
          <p:cNvGrpSpPr/>
          <p:nvPr/>
        </p:nvGrpSpPr>
        <p:grpSpPr>
          <a:xfrm rot="0">
            <a:off x="10041886" y="2151499"/>
            <a:ext cx="3608707" cy="2157465"/>
            <a:chOff x="0" y="0"/>
            <a:chExt cx="4811609" cy="2876620"/>
          </a:xfrm>
        </p:grpSpPr>
        <p:pic>
          <p:nvPicPr>
            <p:cNvPr name="Picture 15" id="15"/>
            <p:cNvPicPr>
              <a:picLocks noChangeAspect="true"/>
            </p:cNvPicPr>
            <p:nvPr/>
          </p:nvPicPr>
          <p:blipFill>
            <a:blip r:embed="rId9"/>
            <a:srcRect l="-21361" t="27284" r="-13947" b="27267"/>
            <a:stretch>
              <a:fillRect/>
            </a:stretch>
          </p:blipFill>
          <p:spPr>
            <a:xfrm flipH="false" flipV="false">
              <a:off x="0" y="0"/>
              <a:ext cx="4811609" cy="2876620"/>
            </a:xfrm>
            <a:prstGeom prst="rect">
              <a:avLst/>
            </a:prstGeom>
          </p:spPr>
        </p:pic>
      </p:grpSp>
      <p:grpSp>
        <p:nvGrpSpPr>
          <p:cNvPr name="Group 16" id="16"/>
          <p:cNvGrpSpPr/>
          <p:nvPr/>
        </p:nvGrpSpPr>
        <p:grpSpPr>
          <a:xfrm rot="0">
            <a:off x="10041886" y="4665394"/>
            <a:ext cx="3608707" cy="3470107"/>
            <a:chOff x="0" y="0"/>
            <a:chExt cx="4811609" cy="4626809"/>
          </a:xfrm>
        </p:grpSpPr>
        <p:pic>
          <p:nvPicPr>
            <p:cNvPr name="Picture 17" id="17">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22955" r="0" b="22955"/>
            <a:stretch>
              <a:fillRect/>
            </a:stretch>
          </p:blipFill>
          <p:spPr>
            <a:xfrm flipH="false" flipV="false">
              <a:off x="0" y="0"/>
              <a:ext cx="4811609" cy="4626809"/>
            </a:xfrm>
            <a:prstGeom prst="rect">
              <a:avLst/>
            </a:prstGeom>
          </p:spPr>
        </p:pic>
      </p:grpSp>
      <p:grpSp>
        <p:nvGrpSpPr>
          <p:cNvPr name="Group 18" id="18"/>
          <p:cNvGrpSpPr/>
          <p:nvPr/>
        </p:nvGrpSpPr>
        <p:grpSpPr>
          <a:xfrm rot="0">
            <a:off x="1397576" y="4667252"/>
            <a:ext cx="5231542" cy="3468249"/>
            <a:chOff x="0" y="0"/>
            <a:chExt cx="6975389" cy="4624332"/>
          </a:xfrm>
        </p:grpSpPr>
        <p:pic>
          <p:nvPicPr>
            <p:cNvPr name="Picture 19" id="19"/>
            <p:cNvPicPr>
              <a:picLocks noChangeAspect="true"/>
            </p:cNvPicPr>
            <p:nvPr/>
          </p:nvPicPr>
          <p:blipFill>
            <a:blip r:embed="rId13"/>
            <a:srcRect l="-5094" t="26565" r="498" b="34429"/>
            <a:stretch>
              <a:fillRect/>
            </a:stretch>
          </p:blipFill>
          <p:spPr>
            <a:xfrm flipH="false" flipV="false">
              <a:off x="0" y="0"/>
              <a:ext cx="6975389" cy="4624332"/>
            </a:xfrm>
            <a:prstGeom prst="rect">
              <a:avLst/>
            </a:prstGeom>
          </p:spPr>
        </p:pic>
      </p:grpSp>
      <p:grpSp>
        <p:nvGrpSpPr>
          <p:cNvPr name="Group 20" id="20"/>
          <p:cNvGrpSpPr/>
          <p:nvPr/>
        </p:nvGrpSpPr>
        <p:grpSpPr>
          <a:xfrm rot="0">
            <a:off x="1397576" y="2151499"/>
            <a:ext cx="5231542" cy="2146876"/>
            <a:chOff x="0" y="0"/>
            <a:chExt cx="1769682" cy="726227"/>
          </a:xfrm>
        </p:grpSpPr>
        <p:sp>
          <p:nvSpPr>
            <p:cNvPr name="Freeform 21" id="21"/>
            <p:cNvSpPr/>
            <p:nvPr/>
          </p:nvSpPr>
          <p:spPr>
            <a:xfrm flipH="false" flipV="false" rot="0">
              <a:off x="0" y="0"/>
              <a:ext cx="1769682" cy="726227"/>
            </a:xfrm>
            <a:custGeom>
              <a:avLst/>
              <a:gdLst/>
              <a:ahLst/>
              <a:cxnLst/>
              <a:rect r="r" b="b" t="t" l="l"/>
              <a:pathLst>
                <a:path h="726227" w="1769682">
                  <a:moveTo>
                    <a:pt x="0" y="0"/>
                  </a:moveTo>
                  <a:lnTo>
                    <a:pt x="1769682" y="0"/>
                  </a:lnTo>
                  <a:lnTo>
                    <a:pt x="1769682" y="726227"/>
                  </a:lnTo>
                  <a:lnTo>
                    <a:pt x="0" y="726227"/>
                  </a:lnTo>
                  <a:close/>
                </a:path>
              </a:pathLst>
            </a:custGeom>
            <a:solidFill>
              <a:srgbClr val="AD8A7D"/>
            </a:solidFill>
          </p:spPr>
        </p:sp>
      </p:grpSp>
      <p:grpSp>
        <p:nvGrpSpPr>
          <p:cNvPr name="Group 22" id="22"/>
          <p:cNvGrpSpPr/>
          <p:nvPr/>
        </p:nvGrpSpPr>
        <p:grpSpPr>
          <a:xfrm rot="0">
            <a:off x="6997995" y="5683200"/>
            <a:ext cx="2675015" cy="2452301"/>
            <a:chOff x="0" y="0"/>
            <a:chExt cx="3566687" cy="3269734"/>
          </a:xfrm>
        </p:grpSpPr>
        <p:pic>
          <p:nvPicPr>
            <p:cNvPr name="Picture 23" id="23">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0" t="24216" r="0" b="24216"/>
            <a:stretch>
              <a:fillRect/>
            </a:stretch>
          </p:blipFill>
          <p:spPr>
            <a:xfrm flipH="false" flipV="false">
              <a:off x="0" y="0"/>
              <a:ext cx="3566687" cy="3269734"/>
            </a:xfrm>
            <a:prstGeom prst="rect">
              <a:avLst/>
            </a:prstGeom>
          </p:spPr>
        </p:pic>
      </p:grpSp>
      <p:sp>
        <p:nvSpPr>
          <p:cNvPr name="TextBox 24" id="24"/>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16/10</a:t>
            </a:r>
          </a:p>
        </p:txBody>
      </p:sp>
      <p:sp>
        <p:nvSpPr>
          <p:cNvPr name="TextBox 25" id="25"/>
          <p:cNvSpPr txBox="true"/>
          <p:nvPr/>
        </p:nvSpPr>
        <p:spPr>
          <a:xfrm rot="0">
            <a:off x="1667634" y="2576684"/>
            <a:ext cx="4691426" cy="1440446"/>
          </a:xfrm>
          <a:prstGeom prst="rect">
            <a:avLst/>
          </a:prstGeom>
        </p:spPr>
        <p:txBody>
          <a:bodyPr anchor="t" rtlCol="false" tIns="0" lIns="0" bIns="0" rIns="0">
            <a:spAutoFit/>
          </a:bodyPr>
          <a:lstStyle/>
          <a:p>
            <a:pPr algn="ctr">
              <a:lnSpc>
                <a:spcPts val="5479"/>
              </a:lnSpc>
            </a:pPr>
            <a:r>
              <a:rPr lang="en-US" sz="5768">
                <a:solidFill>
                  <a:srgbClr val="FFFFFF"/>
                </a:solidFill>
                <a:latin typeface="Dream Avenue"/>
              </a:rPr>
              <a:t>Dokumentasi</a:t>
            </a:r>
          </a:p>
          <a:p>
            <a:pPr algn="ctr">
              <a:lnSpc>
                <a:spcPts val="5479"/>
              </a:lnSpc>
            </a:pPr>
            <a:r>
              <a:rPr lang="en-US" sz="5768">
                <a:solidFill>
                  <a:srgbClr val="FFFFFF"/>
                </a:solidFill>
                <a:latin typeface="Dream Avenue"/>
              </a:rPr>
              <a:t>Wawancara</a:t>
            </a:r>
          </a:p>
        </p:txBody>
      </p:sp>
      <p:sp>
        <p:nvSpPr>
          <p:cNvPr name="TextBox 26" id="26"/>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27" id="27"/>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video>
              <p:cMediaNode vol="100000">
                <p:cTn fill="hold" display="false">
                  <p:stCondLst>
                    <p:cond delay="indefinite"/>
                  </p:stCondLst>
                </p:cTn>
                <p:tgtEl>
                  <p:spTgt spid="13"/>
                </p:tgtEl>
              </p:cMediaNode>
            </p:video>
            <p:video>
              <p:cMediaNode vol="100000">
                <p:cTn fill="hold" display="false">
                  <p:stCondLst>
                    <p:cond delay="indefinite"/>
                  </p:stCondLst>
                </p:cTn>
                <p:tgtEl>
                  <p:spTgt spid="17"/>
                </p:tgtEl>
              </p:cMediaNode>
            </p:video>
            <p:video>
              <p:cMediaNode vol="100000">
                <p:cTn fill="hold" display="false">
                  <p:stCondLst>
                    <p:cond delay="indefinite"/>
                  </p:stCondLst>
                </p:cTn>
                <p:tgtEl>
                  <p:spTgt spid="23"/>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grpSp>
        <p:nvGrpSpPr>
          <p:cNvPr name="Group 2" id="2"/>
          <p:cNvGrpSpPr/>
          <p:nvPr/>
        </p:nvGrpSpPr>
        <p:grpSpPr>
          <a:xfrm rot="0">
            <a:off x="0" y="5734329"/>
            <a:ext cx="18288000" cy="4552671"/>
            <a:chOff x="0" y="0"/>
            <a:chExt cx="4816593" cy="1199057"/>
          </a:xfrm>
        </p:grpSpPr>
        <p:sp>
          <p:nvSpPr>
            <p:cNvPr name="Freeform 3" id="3"/>
            <p:cNvSpPr/>
            <p:nvPr/>
          </p:nvSpPr>
          <p:spPr>
            <a:xfrm flipH="false" flipV="false" rot="0">
              <a:off x="0" y="0"/>
              <a:ext cx="4816592" cy="1199057"/>
            </a:xfrm>
            <a:custGeom>
              <a:avLst/>
              <a:gdLst/>
              <a:ahLst/>
              <a:cxnLst/>
              <a:rect r="r" b="b" t="t" l="l"/>
              <a:pathLst>
                <a:path h="1199057" w="4816592">
                  <a:moveTo>
                    <a:pt x="0" y="0"/>
                  </a:moveTo>
                  <a:lnTo>
                    <a:pt x="4816592" y="0"/>
                  </a:lnTo>
                  <a:lnTo>
                    <a:pt x="4816592" y="1199057"/>
                  </a:lnTo>
                  <a:lnTo>
                    <a:pt x="0" y="1199057"/>
                  </a:lnTo>
                  <a:close/>
                </a:path>
              </a:pathLst>
            </a:custGeom>
            <a:solidFill>
              <a:srgbClr val="A99A8D"/>
            </a:solidFill>
          </p:spPr>
        </p:sp>
        <p:sp>
          <p:nvSpPr>
            <p:cNvPr name="TextBox 4" id="4"/>
            <p:cNvSpPr txBox="true"/>
            <p:nvPr/>
          </p:nvSpPr>
          <p:spPr>
            <a:xfrm>
              <a:off x="0" y="-38100"/>
              <a:ext cx="4816593" cy="123715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3309614" y="9245718"/>
            <a:ext cx="9951848" cy="1905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028700" y="1782623"/>
            <a:ext cx="16230600" cy="6721754"/>
            <a:chOff x="0" y="0"/>
            <a:chExt cx="84211358" cy="34875362"/>
          </a:xfrm>
        </p:grpSpPr>
        <p:sp>
          <p:nvSpPr>
            <p:cNvPr name="Freeform 7" id="7"/>
            <p:cNvSpPr/>
            <p:nvPr/>
          </p:nvSpPr>
          <p:spPr>
            <a:xfrm flipH="false" flipV="false" rot="0">
              <a:off x="0" y="0"/>
              <a:ext cx="84211356" cy="34875363"/>
            </a:xfrm>
            <a:custGeom>
              <a:avLst/>
              <a:gdLst/>
              <a:ahLst/>
              <a:cxnLst/>
              <a:rect r="r" b="b" t="t" l="l"/>
              <a:pathLst>
                <a:path h="34875363" w="84211356">
                  <a:moveTo>
                    <a:pt x="0" y="0"/>
                  </a:moveTo>
                  <a:lnTo>
                    <a:pt x="84211356" y="0"/>
                  </a:lnTo>
                  <a:lnTo>
                    <a:pt x="84211356" y="34875363"/>
                  </a:lnTo>
                  <a:lnTo>
                    <a:pt x="0" y="34875363"/>
                  </a:lnTo>
                  <a:close/>
                </a:path>
              </a:pathLst>
            </a:custGeom>
            <a:solidFill>
              <a:srgbClr val="FFFFFF"/>
            </a:solidFill>
          </p:spPr>
        </p:sp>
      </p:grpSp>
      <p:grpSp>
        <p:nvGrpSpPr>
          <p:cNvPr name="Group 8" id="8"/>
          <p:cNvGrpSpPr/>
          <p:nvPr/>
        </p:nvGrpSpPr>
        <p:grpSpPr>
          <a:xfrm rot="0">
            <a:off x="7339043" y="2794250"/>
            <a:ext cx="6964680" cy="4348844"/>
            <a:chOff x="0" y="0"/>
            <a:chExt cx="9286240" cy="5798459"/>
          </a:xfrm>
        </p:grpSpPr>
        <p:pic>
          <p:nvPicPr>
            <p:cNvPr name="Picture 9" id="9">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4957" t="0" r="4957" b="0"/>
            <a:stretch>
              <a:fillRect/>
            </a:stretch>
          </p:blipFill>
          <p:spPr>
            <a:xfrm flipH="false" flipV="false">
              <a:off x="0" y="0"/>
              <a:ext cx="9286240" cy="5798459"/>
            </a:xfrm>
            <a:prstGeom prst="rect">
              <a:avLst/>
            </a:prstGeom>
          </p:spPr>
        </p:pic>
      </p:grpSp>
      <p:grpSp>
        <p:nvGrpSpPr>
          <p:cNvPr name="Group 10" id="10"/>
          <p:cNvGrpSpPr/>
          <p:nvPr/>
        </p:nvGrpSpPr>
        <p:grpSpPr>
          <a:xfrm rot="0">
            <a:off x="1397576" y="3895234"/>
            <a:ext cx="5231542" cy="2146876"/>
            <a:chOff x="0" y="0"/>
            <a:chExt cx="1769682" cy="726227"/>
          </a:xfrm>
        </p:grpSpPr>
        <p:sp>
          <p:nvSpPr>
            <p:cNvPr name="Freeform 11" id="11"/>
            <p:cNvSpPr/>
            <p:nvPr/>
          </p:nvSpPr>
          <p:spPr>
            <a:xfrm flipH="false" flipV="false" rot="0">
              <a:off x="0" y="0"/>
              <a:ext cx="1769682" cy="726227"/>
            </a:xfrm>
            <a:custGeom>
              <a:avLst/>
              <a:gdLst/>
              <a:ahLst/>
              <a:cxnLst/>
              <a:rect r="r" b="b" t="t" l="l"/>
              <a:pathLst>
                <a:path h="726227" w="1769682">
                  <a:moveTo>
                    <a:pt x="0" y="0"/>
                  </a:moveTo>
                  <a:lnTo>
                    <a:pt x="1769682" y="0"/>
                  </a:lnTo>
                  <a:lnTo>
                    <a:pt x="1769682" y="726227"/>
                  </a:lnTo>
                  <a:lnTo>
                    <a:pt x="0" y="726227"/>
                  </a:lnTo>
                  <a:close/>
                </a:path>
              </a:pathLst>
            </a:custGeom>
            <a:solidFill>
              <a:srgbClr val="544036"/>
            </a:solidFill>
          </p:spPr>
        </p:sp>
      </p:grpSp>
      <p:sp>
        <p:nvSpPr>
          <p:cNvPr name="TextBox 12" id="12"/>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16/10</a:t>
            </a:r>
          </a:p>
        </p:txBody>
      </p:sp>
      <p:sp>
        <p:nvSpPr>
          <p:cNvPr name="TextBox 13" id="13"/>
          <p:cNvSpPr txBox="true"/>
          <p:nvPr/>
        </p:nvSpPr>
        <p:spPr>
          <a:xfrm rot="0">
            <a:off x="1667634" y="4315124"/>
            <a:ext cx="4691426" cy="1440446"/>
          </a:xfrm>
          <a:prstGeom prst="rect">
            <a:avLst/>
          </a:prstGeom>
        </p:spPr>
        <p:txBody>
          <a:bodyPr anchor="t" rtlCol="false" tIns="0" lIns="0" bIns="0" rIns="0">
            <a:spAutoFit/>
          </a:bodyPr>
          <a:lstStyle/>
          <a:p>
            <a:pPr algn="ctr">
              <a:lnSpc>
                <a:spcPts val="5479"/>
              </a:lnSpc>
            </a:pPr>
            <a:r>
              <a:rPr lang="en-US" sz="5768">
                <a:solidFill>
                  <a:srgbClr val="FFFFFF"/>
                </a:solidFill>
                <a:latin typeface="Dream Avenue"/>
              </a:rPr>
              <a:t>Dokumentasi</a:t>
            </a:r>
          </a:p>
          <a:p>
            <a:pPr algn="ctr">
              <a:lnSpc>
                <a:spcPts val="5479"/>
              </a:lnSpc>
            </a:pPr>
            <a:r>
              <a:rPr lang="en-US" sz="5768">
                <a:solidFill>
                  <a:srgbClr val="FFFFFF"/>
                </a:solidFill>
                <a:latin typeface="Dream Avenue"/>
              </a:rPr>
              <a:t>Wawancara</a:t>
            </a:r>
          </a:p>
        </p:txBody>
      </p:sp>
      <p:sp>
        <p:nvSpPr>
          <p:cNvPr name="TextBox 14" id="14"/>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5" id="15"/>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99A8D"/>
        </a:solidFill>
      </p:bgPr>
    </p:bg>
    <p:spTree>
      <p:nvGrpSpPr>
        <p:cNvPr id="1" name=""/>
        <p:cNvGrpSpPr/>
        <p:nvPr/>
      </p:nvGrpSpPr>
      <p:grpSpPr>
        <a:xfrm>
          <a:off x="0" y="0"/>
          <a:ext cx="0" cy="0"/>
          <a:chOff x="0" y="0"/>
          <a:chExt cx="0" cy="0"/>
        </a:xfrm>
      </p:grpSpPr>
      <p:grpSp>
        <p:nvGrpSpPr>
          <p:cNvPr name="Group 2" id="2"/>
          <p:cNvGrpSpPr/>
          <p:nvPr/>
        </p:nvGrpSpPr>
        <p:grpSpPr>
          <a:xfrm rot="0">
            <a:off x="0" y="5125848"/>
            <a:ext cx="18288000" cy="9150212"/>
            <a:chOff x="0" y="0"/>
            <a:chExt cx="4816593" cy="2409933"/>
          </a:xfrm>
        </p:grpSpPr>
        <p:sp>
          <p:nvSpPr>
            <p:cNvPr name="Freeform 3" id="3"/>
            <p:cNvSpPr/>
            <p:nvPr/>
          </p:nvSpPr>
          <p:spPr>
            <a:xfrm flipH="false" flipV="false" rot="0">
              <a:off x="0" y="0"/>
              <a:ext cx="4816592" cy="2409933"/>
            </a:xfrm>
            <a:custGeom>
              <a:avLst/>
              <a:gdLst/>
              <a:ahLst/>
              <a:cxnLst/>
              <a:rect r="r" b="b" t="t" l="l"/>
              <a:pathLst>
                <a:path h="2409933" w="4816592">
                  <a:moveTo>
                    <a:pt x="0" y="0"/>
                  </a:moveTo>
                  <a:lnTo>
                    <a:pt x="4816592" y="0"/>
                  </a:lnTo>
                  <a:lnTo>
                    <a:pt x="4816592" y="2409933"/>
                  </a:lnTo>
                  <a:lnTo>
                    <a:pt x="0" y="2409933"/>
                  </a:lnTo>
                  <a:close/>
                </a:path>
              </a:pathLst>
            </a:custGeom>
            <a:solidFill>
              <a:srgbClr val="544036"/>
            </a:solidFill>
          </p:spPr>
        </p:sp>
        <p:sp>
          <p:nvSpPr>
            <p:cNvPr name="TextBox 4" id="4"/>
            <p:cNvSpPr txBox="true"/>
            <p:nvPr/>
          </p:nvSpPr>
          <p:spPr>
            <a:xfrm>
              <a:off x="0" y="-38100"/>
              <a:ext cx="4816593" cy="24480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5400000">
            <a:off x="12669850" y="35737"/>
            <a:ext cx="4281930" cy="5933597"/>
            <a:chOff x="0" y="0"/>
            <a:chExt cx="4734560" cy="6560820"/>
          </a:xfrm>
        </p:grpSpPr>
        <p:sp>
          <p:nvSpPr>
            <p:cNvPr name="Freeform 6" id="6"/>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544036"/>
            </a:solidFill>
          </p:spPr>
        </p:sp>
        <p:sp>
          <p:nvSpPr>
            <p:cNvPr name="Freeform 7" id="7"/>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FFFFFF"/>
            </a:solidFill>
          </p:spPr>
        </p:sp>
        <p:sp>
          <p:nvSpPr>
            <p:cNvPr name="Freeform 8" id="8"/>
            <p:cNvSpPr/>
            <p:nvPr/>
          </p:nvSpPr>
          <p:spPr>
            <a:xfrm flipH="false" flipV="false" rot="5478988">
              <a:off x="-708156" y="1117086"/>
              <a:ext cx="6136900" cy="4341887"/>
            </a:xfrm>
            <a:custGeom>
              <a:avLst/>
              <a:gdLst/>
              <a:ahLst/>
              <a:cxnLst/>
              <a:rect r="r" b="b" t="t" l="l"/>
              <a:pathLst>
                <a:path h="4341887" w="6136900">
                  <a:moveTo>
                    <a:pt x="5939741" y="1284"/>
                  </a:moveTo>
                  <a:cubicBezTo>
                    <a:pt x="5995606" y="0"/>
                    <a:pt x="6042364" y="44658"/>
                    <a:pt x="6043648" y="100523"/>
                  </a:cubicBezTo>
                  <a:lnTo>
                    <a:pt x="6135617" y="4102506"/>
                  </a:lnTo>
                  <a:cubicBezTo>
                    <a:pt x="6136901" y="4158372"/>
                    <a:pt x="6092243" y="4205130"/>
                    <a:pt x="6036378" y="4206414"/>
                  </a:cubicBezTo>
                  <a:lnTo>
                    <a:pt x="197190" y="4340603"/>
                  </a:lnTo>
                  <a:cubicBezTo>
                    <a:pt x="141325" y="4341887"/>
                    <a:pt x="94566" y="4297230"/>
                    <a:pt x="93283" y="4241364"/>
                  </a:cubicBezTo>
                  <a:lnTo>
                    <a:pt x="1284" y="238111"/>
                  </a:lnTo>
                  <a:cubicBezTo>
                    <a:pt x="0" y="182246"/>
                    <a:pt x="44658" y="135488"/>
                    <a:pt x="100523" y="134204"/>
                  </a:cubicBezTo>
                  <a:lnTo>
                    <a:pt x="5939711" y="14"/>
                  </a:lnTo>
                  <a:close/>
                </a:path>
              </a:pathLst>
            </a:custGeom>
            <a:blipFill>
              <a:blip r:embed="rId2"/>
              <a:stretch>
                <a:fillRect l="-13623" t="0" r="-12169" b="0"/>
              </a:stretch>
            </a:blipFill>
          </p:spPr>
        </p:sp>
        <p:sp>
          <p:nvSpPr>
            <p:cNvPr name="Freeform 9" id="9"/>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0" id="10"/>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1" id="11"/>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2" id="12"/>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3" id="13"/>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4" id="14"/>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5" id="15"/>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6" id="16"/>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name="AutoShape 17" id="17"/>
          <p:cNvSpPr/>
          <p:nvPr/>
        </p:nvSpPr>
        <p:spPr>
          <a:xfrm>
            <a:off x="3309614" y="9245718"/>
            <a:ext cx="9951848" cy="19050"/>
          </a:xfrm>
          <a:prstGeom prst="line">
            <a:avLst/>
          </a:prstGeom>
          <a:ln cap="flat" w="19050">
            <a:solidFill>
              <a:srgbClr val="FFFFFF"/>
            </a:solidFill>
            <a:prstDash val="solid"/>
            <a:headEnd type="none" len="sm" w="sm"/>
            <a:tailEnd type="none" len="sm" w="sm"/>
          </a:ln>
        </p:spPr>
      </p:sp>
      <p:sp>
        <p:nvSpPr>
          <p:cNvPr name="TextBox 18" id="18"/>
          <p:cNvSpPr txBox="true"/>
          <p:nvPr/>
        </p:nvSpPr>
        <p:spPr>
          <a:xfrm rot="0">
            <a:off x="396921" y="2012697"/>
            <a:ext cx="11447095" cy="2055876"/>
          </a:xfrm>
          <a:prstGeom prst="rect">
            <a:avLst/>
          </a:prstGeom>
        </p:spPr>
        <p:txBody>
          <a:bodyPr anchor="t" rtlCol="false" tIns="0" lIns="0" bIns="0" rIns="0">
            <a:spAutoFit/>
          </a:bodyPr>
          <a:lstStyle/>
          <a:p>
            <a:pPr>
              <a:lnSpc>
                <a:spcPts val="7992"/>
              </a:lnSpc>
            </a:pPr>
            <a:r>
              <a:rPr lang="en-US" sz="7400">
                <a:solidFill>
                  <a:srgbClr val="FFFFFF"/>
                </a:solidFill>
                <a:latin typeface="Dream Avenue"/>
              </a:rPr>
              <a:t>Hasil Wawancara Customer </a:t>
            </a:r>
          </a:p>
          <a:p>
            <a:pPr algn="ctr">
              <a:lnSpc>
                <a:spcPts val="7992"/>
              </a:lnSpc>
            </a:pPr>
            <a:r>
              <a:rPr lang="en-US" sz="7400">
                <a:solidFill>
                  <a:srgbClr val="FFFFFF"/>
                </a:solidFill>
                <a:latin typeface="Dream Avenue"/>
              </a:rPr>
              <a:t>[langsung dan gfrom]</a:t>
            </a:r>
          </a:p>
        </p:txBody>
      </p:sp>
      <p:grpSp>
        <p:nvGrpSpPr>
          <p:cNvPr name="Group 19" id="19"/>
          <p:cNvGrpSpPr>
            <a:grpSpLocks noChangeAspect="true"/>
          </p:cNvGrpSpPr>
          <p:nvPr/>
        </p:nvGrpSpPr>
        <p:grpSpPr>
          <a:xfrm rot="-5400000">
            <a:off x="12151537" y="2902901"/>
            <a:ext cx="4281930" cy="5933597"/>
            <a:chOff x="0" y="0"/>
            <a:chExt cx="4734560" cy="6560820"/>
          </a:xfrm>
        </p:grpSpPr>
        <p:sp>
          <p:nvSpPr>
            <p:cNvPr name="Freeform 20" id="20"/>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A99A8D"/>
            </a:solidFill>
          </p:spPr>
        </p:sp>
        <p:sp>
          <p:nvSpPr>
            <p:cNvPr name="Freeform 21" id="21"/>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FFFFFF"/>
            </a:solidFill>
          </p:spPr>
        </p:sp>
        <p:sp>
          <p:nvSpPr>
            <p:cNvPr name="Freeform 22" id="22"/>
            <p:cNvSpPr/>
            <p:nvPr/>
          </p:nvSpPr>
          <p:spPr>
            <a:xfrm flipH="false" flipV="false" rot="5400000">
              <a:off x="-661670" y="1183640"/>
              <a:ext cx="6043930" cy="4207510"/>
            </a:xfrm>
            <a:custGeom>
              <a:avLst/>
              <a:gdLst/>
              <a:ahLst/>
              <a:cxnLst/>
              <a:rect r="r" b="b" t="t" l="l"/>
              <a:pathLst>
                <a:path h="4207510" w="6043930">
                  <a:moveTo>
                    <a:pt x="5942330" y="1270"/>
                  </a:moveTo>
                  <a:cubicBezTo>
                    <a:pt x="5998210" y="1270"/>
                    <a:pt x="6043930" y="46990"/>
                    <a:pt x="6043930" y="102870"/>
                  </a:cubicBezTo>
                  <a:lnTo>
                    <a:pt x="6043930" y="4105910"/>
                  </a:lnTo>
                  <a:cubicBezTo>
                    <a:pt x="6043930" y="4161790"/>
                    <a:pt x="5998210" y="4207510"/>
                    <a:pt x="5942330" y="4207510"/>
                  </a:cubicBezTo>
                  <a:lnTo>
                    <a:pt x="101600" y="4207510"/>
                  </a:lnTo>
                  <a:cubicBezTo>
                    <a:pt x="45720" y="4207510"/>
                    <a:pt x="0" y="4161790"/>
                    <a:pt x="0" y="4105910"/>
                  </a:cubicBezTo>
                  <a:lnTo>
                    <a:pt x="0" y="101600"/>
                  </a:lnTo>
                  <a:cubicBezTo>
                    <a:pt x="0" y="45720"/>
                    <a:pt x="45720" y="0"/>
                    <a:pt x="101600" y="0"/>
                  </a:cubicBezTo>
                  <a:lnTo>
                    <a:pt x="5942330" y="0"/>
                  </a:lnTo>
                  <a:close/>
                </a:path>
              </a:pathLst>
            </a:custGeom>
            <a:blipFill>
              <a:blip r:embed="rId3"/>
              <a:stretch>
                <a:fillRect l="-7456" t="-93533" r="0" b="-53438"/>
              </a:stretch>
            </a:blipFill>
          </p:spPr>
        </p:sp>
        <p:sp>
          <p:nvSpPr>
            <p:cNvPr name="Freeform 23" id="23"/>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4" id="24"/>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5" id="25"/>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26" id="26"/>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27" id="27"/>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8" id="28"/>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29" id="29"/>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30" id="30"/>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name="Freeform 31" id="31"/>
          <p:cNvSpPr/>
          <p:nvPr/>
        </p:nvSpPr>
        <p:spPr>
          <a:xfrm flipH="false" flipV="false" rot="0">
            <a:off x="-8217728" y="5530931"/>
            <a:ext cx="19125029" cy="2955686"/>
          </a:xfrm>
          <a:custGeom>
            <a:avLst/>
            <a:gdLst/>
            <a:ahLst/>
            <a:cxnLst/>
            <a:rect r="r" b="b" t="t" l="l"/>
            <a:pathLst>
              <a:path h="2955686" w="19125029">
                <a:moveTo>
                  <a:pt x="0" y="0"/>
                </a:moveTo>
                <a:lnTo>
                  <a:pt x="19125029" y="0"/>
                </a:lnTo>
                <a:lnTo>
                  <a:pt x="19125029" y="2955687"/>
                </a:lnTo>
                <a:lnTo>
                  <a:pt x="0" y="2955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1/10</a:t>
            </a:r>
          </a:p>
        </p:txBody>
      </p:sp>
      <p:sp>
        <p:nvSpPr>
          <p:cNvPr name="TextBox 33" id="33"/>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34" id="34"/>
          <p:cNvSpPr txBox="true"/>
          <p:nvPr/>
        </p:nvSpPr>
        <p:spPr>
          <a:xfrm rot="0">
            <a:off x="2174304" y="5543829"/>
            <a:ext cx="7892330" cy="2739390"/>
          </a:xfrm>
          <a:prstGeom prst="rect">
            <a:avLst/>
          </a:prstGeom>
        </p:spPr>
        <p:txBody>
          <a:bodyPr anchor="t" rtlCol="false" tIns="0" lIns="0" bIns="0" rIns="0">
            <a:spAutoFit/>
          </a:bodyPr>
          <a:lstStyle/>
          <a:p>
            <a:pPr>
              <a:lnSpc>
                <a:spcPts val="7380"/>
              </a:lnSpc>
            </a:pPr>
            <a:r>
              <a:rPr lang="en-US" sz="4500">
                <a:solidFill>
                  <a:srgbClr val="544036"/>
                </a:solidFill>
                <a:latin typeface="DM Sans Bold"/>
              </a:rPr>
              <a:t>UNTUK HASIL TANYA JAWAB WAWANCARA KAMI SUDAH DIBUAT DISATU PAPER </a:t>
            </a:r>
          </a:p>
        </p:txBody>
      </p:sp>
      <p:sp>
        <p:nvSpPr>
          <p:cNvPr name="TextBox 35" id="35"/>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sp>
        <p:nvSpPr>
          <p:cNvPr name="AutoShape 2" id="2"/>
          <p:cNvSpPr/>
          <p:nvPr/>
        </p:nvSpPr>
        <p:spPr>
          <a:xfrm>
            <a:off x="3309614" y="9245718"/>
            <a:ext cx="9951848" cy="19050"/>
          </a:xfrm>
          <a:prstGeom prst="line">
            <a:avLst/>
          </a:prstGeom>
          <a:ln cap="flat" w="19050">
            <a:solidFill>
              <a:srgbClr val="FFFFFF"/>
            </a:solidFill>
            <a:prstDash val="solid"/>
            <a:headEnd type="none" len="sm" w="sm"/>
            <a:tailEnd type="none" len="sm" w="sm"/>
          </a:ln>
        </p:spPr>
      </p:sp>
      <p:sp>
        <p:nvSpPr>
          <p:cNvPr name="TextBox 3" id="3"/>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18/10</a:t>
            </a:r>
          </a:p>
        </p:txBody>
      </p:sp>
      <p:sp>
        <p:nvSpPr>
          <p:cNvPr name="TextBox 4" id="4"/>
          <p:cNvSpPr txBox="true"/>
          <p:nvPr/>
        </p:nvSpPr>
        <p:spPr>
          <a:xfrm rot="0">
            <a:off x="2446373" y="3666241"/>
            <a:ext cx="13395254" cy="3211693"/>
          </a:xfrm>
          <a:prstGeom prst="rect">
            <a:avLst/>
          </a:prstGeom>
        </p:spPr>
        <p:txBody>
          <a:bodyPr anchor="t" rtlCol="false" tIns="0" lIns="0" bIns="0" rIns="0">
            <a:spAutoFit/>
          </a:bodyPr>
          <a:lstStyle/>
          <a:p>
            <a:pPr>
              <a:lnSpc>
                <a:spcPts val="24655"/>
              </a:lnSpc>
            </a:pPr>
            <a:r>
              <a:rPr lang="en-US" sz="22828">
                <a:solidFill>
                  <a:srgbClr val="FFFFFF"/>
                </a:solidFill>
                <a:latin typeface="Dream Avenue"/>
              </a:rPr>
              <a:t>Thank you</a:t>
            </a:r>
          </a:p>
        </p:txBody>
      </p:sp>
      <p:sp>
        <p:nvSpPr>
          <p:cNvPr name="Freeform 5" id="5"/>
          <p:cNvSpPr/>
          <p:nvPr/>
        </p:nvSpPr>
        <p:spPr>
          <a:xfrm flipH="false" flipV="false" rot="5400000">
            <a:off x="1735282" y="1940201"/>
            <a:ext cx="722825" cy="2135989"/>
          </a:xfrm>
          <a:custGeom>
            <a:avLst/>
            <a:gdLst/>
            <a:ahLst/>
            <a:cxnLst/>
            <a:rect r="r" b="b" t="t" l="l"/>
            <a:pathLst>
              <a:path h="2135989" w="722825">
                <a:moveTo>
                  <a:pt x="0" y="0"/>
                </a:moveTo>
                <a:lnTo>
                  <a:pt x="722825" y="0"/>
                </a:lnTo>
                <a:lnTo>
                  <a:pt x="722825" y="2135989"/>
                </a:lnTo>
                <a:lnTo>
                  <a:pt x="0" y="21359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07157" y="2647516"/>
            <a:ext cx="1779076" cy="645159"/>
          </a:xfrm>
          <a:prstGeom prst="rect">
            <a:avLst/>
          </a:prstGeom>
        </p:spPr>
        <p:txBody>
          <a:bodyPr anchor="t" rtlCol="false" tIns="0" lIns="0" bIns="0" rIns="0">
            <a:spAutoFit/>
          </a:bodyPr>
          <a:lstStyle/>
          <a:p>
            <a:pPr algn="ctr">
              <a:lnSpc>
                <a:spcPts val="5249"/>
              </a:lnSpc>
            </a:pPr>
            <a:r>
              <a:rPr lang="en-US" sz="3749" spc="397">
                <a:solidFill>
                  <a:srgbClr val="FFFFFF"/>
                </a:solidFill>
                <a:latin typeface="Dream Avenue"/>
              </a:rPr>
              <a:t>LAST</a:t>
            </a:r>
          </a:p>
        </p:txBody>
      </p:sp>
      <p:sp>
        <p:nvSpPr>
          <p:cNvPr name="TextBox 7" id="7"/>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8" id="8"/>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509555" y="2090618"/>
            <a:ext cx="722825" cy="2135989"/>
          </a:xfrm>
          <a:custGeom>
            <a:avLst/>
            <a:gdLst/>
            <a:ahLst/>
            <a:cxnLst/>
            <a:rect r="r" b="b" t="t" l="l"/>
            <a:pathLst>
              <a:path h="2135989" w="722825">
                <a:moveTo>
                  <a:pt x="0" y="0"/>
                </a:moveTo>
                <a:lnTo>
                  <a:pt x="722825" y="0"/>
                </a:lnTo>
                <a:lnTo>
                  <a:pt x="722825" y="2135989"/>
                </a:lnTo>
                <a:lnTo>
                  <a:pt x="0" y="21359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309614" y="9245718"/>
            <a:ext cx="9951848" cy="1905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348450">
            <a:off x="10608453" y="1047874"/>
            <a:ext cx="4685321" cy="3749024"/>
            <a:chOff x="0" y="0"/>
            <a:chExt cx="1913890" cy="1531426"/>
          </a:xfrm>
        </p:grpSpPr>
        <p:sp>
          <p:nvSpPr>
            <p:cNvPr name="Freeform 5" id="5"/>
            <p:cNvSpPr/>
            <p:nvPr/>
          </p:nvSpPr>
          <p:spPr>
            <a:xfrm flipH="false" flipV="false" rot="0">
              <a:off x="0" y="0"/>
              <a:ext cx="1913890" cy="1531426"/>
            </a:xfrm>
            <a:custGeom>
              <a:avLst/>
              <a:gdLst/>
              <a:ahLst/>
              <a:cxnLst/>
              <a:rect r="r" b="b" t="t" l="l"/>
              <a:pathLst>
                <a:path h="1531426" w="1913890">
                  <a:moveTo>
                    <a:pt x="0" y="0"/>
                  </a:moveTo>
                  <a:lnTo>
                    <a:pt x="1913890" y="0"/>
                  </a:lnTo>
                  <a:lnTo>
                    <a:pt x="1913890" y="1531426"/>
                  </a:lnTo>
                  <a:lnTo>
                    <a:pt x="0" y="1531426"/>
                  </a:lnTo>
                  <a:close/>
                </a:path>
              </a:pathLst>
            </a:custGeom>
            <a:solidFill>
              <a:srgbClr val="FFFFFF"/>
            </a:solidFill>
          </p:spPr>
        </p:sp>
      </p:grpSp>
      <p:grpSp>
        <p:nvGrpSpPr>
          <p:cNvPr name="Group 6" id="6"/>
          <p:cNvGrpSpPr/>
          <p:nvPr/>
        </p:nvGrpSpPr>
        <p:grpSpPr>
          <a:xfrm rot="-348450">
            <a:off x="10756404" y="1317124"/>
            <a:ext cx="4362989" cy="3008041"/>
            <a:chOff x="0" y="0"/>
            <a:chExt cx="5817319" cy="4010721"/>
          </a:xfrm>
        </p:grpSpPr>
        <p:pic>
          <p:nvPicPr>
            <p:cNvPr name="Picture 7" id="7"/>
            <p:cNvPicPr>
              <a:picLocks noChangeAspect="true"/>
            </p:cNvPicPr>
            <p:nvPr/>
          </p:nvPicPr>
          <p:blipFill>
            <a:blip r:embed="rId4"/>
            <a:srcRect l="0" t="0" r="0" b="29673"/>
            <a:stretch>
              <a:fillRect/>
            </a:stretch>
          </p:blipFill>
          <p:spPr>
            <a:xfrm flipH="false" flipV="false">
              <a:off x="0" y="0"/>
              <a:ext cx="5817319" cy="4010721"/>
            </a:xfrm>
            <a:prstGeom prst="rect">
              <a:avLst/>
            </a:prstGeom>
          </p:spPr>
        </p:pic>
      </p:grpSp>
      <p:grpSp>
        <p:nvGrpSpPr>
          <p:cNvPr name="Group 8" id="8"/>
          <p:cNvGrpSpPr/>
          <p:nvPr/>
        </p:nvGrpSpPr>
        <p:grpSpPr>
          <a:xfrm rot="626539">
            <a:off x="10644811" y="4665431"/>
            <a:ext cx="4685321" cy="3749024"/>
            <a:chOff x="0" y="0"/>
            <a:chExt cx="1913890" cy="1531426"/>
          </a:xfrm>
        </p:grpSpPr>
        <p:sp>
          <p:nvSpPr>
            <p:cNvPr name="Freeform 9" id="9"/>
            <p:cNvSpPr/>
            <p:nvPr/>
          </p:nvSpPr>
          <p:spPr>
            <a:xfrm flipH="false" flipV="false" rot="0">
              <a:off x="0" y="0"/>
              <a:ext cx="1913890" cy="1531426"/>
            </a:xfrm>
            <a:custGeom>
              <a:avLst/>
              <a:gdLst/>
              <a:ahLst/>
              <a:cxnLst/>
              <a:rect r="r" b="b" t="t" l="l"/>
              <a:pathLst>
                <a:path h="1531426" w="1913890">
                  <a:moveTo>
                    <a:pt x="0" y="0"/>
                  </a:moveTo>
                  <a:lnTo>
                    <a:pt x="1913890" y="0"/>
                  </a:lnTo>
                  <a:lnTo>
                    <a:pt x="1913890" y="1531426"/>
                  </a:lnTo>
                  <a:lnTo>
                    <a:pt x="0" y="1531426"/>
                  </a:lnTo>
                  <a:close/>
                </a:path>
              </a:pathLst>
            </a:custGeom>
            <a:solidFill>
              <a:srgbClr val="FFFFFF"/>
            </a:solidFill>
          </p:spPr>
        </p:sp>
      </p:grpSp>
      <p:grpSp>
        <p:nvGrpSpPr>
          <p:cNvPr name="Group 10" id="10"/>
          <p:cNvGrpSpPr/>
          <p:nvPr/>
        </p:nvGrpSpPr>
        <p:grpSpPr>
          <a:xfrm rot="626539">
            <a:off x="10769619" y="5009746"/>
            <a:ext cx="4362989" cy="3026887"/>
            <a:chOff x="0" y="0"/>
            <a:chExt cx="5817319" cy="4035849"/>
          </a:xfrm>
        </p:grpSpPr>
        <p:pic>
          <p:nvPicPr>
            <p:cNvPr name="Picture 11" id="11"/>
            <p:cNvPicPr>
              <a:picLocks noChangeAspect="true"/>
            </p:cNvPicPr>
            <p:nvPr/>
          </p:nvPicPr>
          <p:blipFill>
            <a:blip r:embed="rId5"/>
            <a:srcRect l="0" t="24697" r="0" b="24697"/>
            <a:stretch>
              <a:fillRect/>
            </a:stretch>
          </p:blipFill>
          <p:spPr>
            <a:xfrm flipH="false" flipV="false">
              <a:off x="0" y="0"/>
              <a:ext cx="5817319" cy="4035849"/>
            </a:xfrm>
            <a:prstGeom prst="rect">
              <a:avLst/>
            </a:prstGeom>
          </p:spPr>
        </p:pic>
      </p:grpSp>
      <p:grpSp>
        <p:nvGrpSpPr>
          <p:cNvPr name="Group 12" id="12"/>
          <p:cNvGrpSpPr/>
          <p:nvPr/>
        </p:nvGrpSpPr>
        <p:grpSpPr>
          <a:xfrm rot="-348450">
            <a:off x="13288420" y="2832107"/>
            <a:ext cx="4685321" cy="3749024"/>
            <a:chOff x="0" y="0"/>
            <a:chExt cx="1913890" cy="1531426"/>
          </a:xfrm>
        </p:grpSpPr>
        <p:sp>
          <p:nvSpPr>
            <p:cNvPr name="Freeform 13" id="13"/>
            <p:cNvSpPr/>
            <p:nvPr/>
          </p:nvSpPr>
          <p:spPr>
            <a:xfrm flipH="false" flipV="false" rot="0">
              <a:off x="0" y="0"/>
              <a:ext cx="1913890" cy="1531426"/>
            </a:xfrm>
            <a:custGeom>
              <a:avLst/>
              <a:gdLst/>
              <a:ahLst/>
              <a:cxnLst/>
              <a:rect r="r" b="b" t="t" l="l"/>
              <a:pathLst>
                <a:path h="1531426" w="1913890">
                  <a:moveTo>
                    <a:pt x="0" y="0"/>
                  </a:moveTo>
                  <a:lnTo>
                    <a:pt x="1913890" y="0"/>
                  </a:lnTo>
                  <a:lnTo>
                    <a:pt x="1913890" y="1531426"/>
                  </a:lnTo>
                  <a:lnTo>
                    <a:pt x="0" y="1531426"/>
                  </a:lnTo>
                  <a:close/>
                </a:path>
              </a:pathLst>
            </a:custGeom>
            <a:solidFill>
              <a:srgbClr val="FFFFFF"/>
            </a:solidFill>
          </p:spPr>
        </p:sp>
      </p:grpSp>
      <p:grpSp>
        <p:nvGrpSpPr>
          <p:cNvPr name="Group 14" id="14"/>
          <p:cNvGrpSpPr/>
          <p:nvPr/>
        </p:nvGrpSpPr>
        <p:grpSpPr>
          <a:xfrm rot="-348450">
            <a:off x="13449585" y="3135405"/>
            <a:ext cx="4362989" cy="3008041"/>
            <a:chOff x="0" y="0"/>
            <a:chExt cx="5817319" cy="4010721"/>
          </a:xfrm>
        </p:grpSpPr>
        <p:pic>
          <p:nvPicPr>
            <p:cNvPr name="Picture 15" id="15"/>
            <p:cNvPicPr>
              <a:picLocks noChangeAspect="true"/>
            </p:cNvPicPr>
            <p:nvPr/>
          </p:nvPicPr>
          <p:blipFill>
            <a:blip r:embed="rId6"/>
            <a:srcRect l="0" t="13298" r="0" b="13298"/>
            <a:stretch>
              <a:fillRect/>
            </a:stretch>
          </p:blipFill>
          <p:spPr>
            <a:xfrm flipH="false" flipV="false">
              <a:off x="0" y="0"/>
              <a:ext cx="5817319" cy="4010721"/>
            </a:xfrm>
            <a:prstGeom prst="rect">
              <a:avLst/>
            </a:prstGeom>
          </p:spPr>
        </p:pic>
      </p:grpSp>
      <p:sp>
        <p:nvSpPr>
          <p:cNvPr name="AutoShape 16" id="16"/>
          <p:cNvSpPr/>
          <p:nvPr/>
        </p:nvSpPr>
        <p:spPr>
          <a:xfrm>
            <a:off x="489064" y="3693290"/>
            <a:ext cx="6492240" cy="0"/>
          </a:xfrm>
          <a:prstGeom prst="line">
            <a:avLst/>
          </a:prstGeom>
          <a:ln cap="flat" w="38100">
            <a:solidFill>
              <a:srgbClr val="FFFFFF"/>
            </a:solidFill>
            <a:prstDash val="solid"/>
            <a:headEnd type="none" len="sm" w="sm"/>
            <a:tailEnd type="none" len="sm" w="sm"/>
          </a:ln>
        </p:spPr>
      </p:sp>
      <p:sp>
        <p:nvSpPr>
          <p:cNvPr name="AutoShape 17" id="17"/>
          <p:cNvSpPr/>
          <p:nvPr/>
        </p:nvSpPr>
        <p:spPr>
          <a:xfrm>
            <a:off x="4217346" y="3693290"/>
            <a:ext cx="6492240" cy="0"/>
          </a:xfrm>
          <a:prstGeom prst="line">
            <a:avLst/>
          </a:prstGeom>
          <a:ln cap="flat" w="38100">
            <a:solidFill>
              <a:srgbClr val="FFFFFF"/>
            </a:solidFill>
            <a:prstDash val="solid"/>
            <a:headEnd type="none" len="sm" w="sm"/>
            <a:tailEnd type="none" len="sm" w="sm"/>
          </a:ln>
        </p:spPr>
      </p:sp>
      <p:sp>
        <p:nvSpPr>
          <p:cNvPr name="Freeform 18" id="18"/>
          <p:cNvSpPr/>
          <p:nvPr/>
        </p:nvSpPr>
        <p:spPr>
          <a:xfrm flipH="false" flipV="false" rot="0">
            <a:off x="16134452" y="0"/>
            <a:ext cx="2249696" cy="762573"/>
          </a:xfrm>
          <a:custGeom>
            <a:avLst/>
            <a:gdLst/>
            <a:ahLst/>
            <a:cxnLst/>
            <a:rect r="r" b="b" t="t" l="l"/>
            <a:pathLst>
              <a:path h="762573" w="2249696">
                <a:moveTo>
                  <a:pt x="0" y="0"/>
                </a:moveTo>
                <a:lnTo>
                  <a:pt x="2249696" y="0"/>
                </a:lnTo>
                <a:lnTo>
                  <a:pt x="2249696" y="762573"/>
                </a:lnTo>
                <a:lnTo>
                  <a:pt x="0" y="762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489064" y="357193"/>
            <a:ext cx="6728101"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20" id="20"/>
          <p:cNvSpPr txBox="true"/>
          <p:nvPr/>
        </p:nvSpPr>
        <p:spPr>
          <a:xfrm rot="0">
            <a:off x="489064" y="3849387"/>
            <a:ext cx="9736841" cy="4603749"/>
          </a:xfrm>
          <a:prstGeom prst="rect">
            <a:avLst/>
          </a:prstGeom>
        </p:spPr>
        <p:txBody>
          <a:bodyPr anchor="t" rtlCol="false" tIns="0" lIns="0" bIns="0" rIns="0">
            <a:spAutoFit/>
          </a:bodyPr>
          <a:lstStyle/>
          <a:p>
            <a:pPr>
              <a:lnSpc>
                <a:spcPts val="4100"/>
              </a:lnSpc>
            </a:pPr>
            <a:r>
              <a:rPr lang="en-US" sz="2500">
                <a:solidFill>
                  <a:srgbClr val="FFFFFF"/>
                </a:solidFill>
                <a:latin typeface="DM Sans"/>
              </a:rPr>
              <a:t>Dwi Rianingsih MUA ini telah membangun karirnya sebagai seorang MUA pada tahun 2018 hingga saat ini. Untuk pertama kalinya DRA mengambil jobnya yaitu melakukan make up wisuda dan sampai akhirnya DRA ini bisa MUA [wedding , wisuda, bahkan hingga beberapa artis yang sudah pernah memakai jasa make up Nya. Pada tahun 2022 DRA ini berhasil membuat tempat khusus untuk menyimpan alat make up dan juga dress pengantin yang sudah ia miliki sejak awal 2022. Keahlihan yang DRA miliki makin terlatih sampai saat ini.</a:t>
            </a:r>
          </a:p>
        </p:txBody>
      </p:sp>
      <p:sp>
        <p:nvSpPr>
          <p:cNvPr name="TextBox 21" id="21"/>
          <p:cNvSpPr txBox="true"/>
          <p:nvPr/>
        </p:nvSpPr>
        <p:spPr>
          <a:xfrm rot="0">
            <a:off x="7981430" y="2846186"/>
            <a:ext cx="1779076" cy="548653"/>
          </a:xfrm>
          <a:prstGeom prst="rect">
            <a:avLst/>
          </a:prstGeom>
        </p:spPr>
        <p:txBody>
          <a:bodyPr anchor="t" rtlCol="false" tIns="0" lIns="0" bIns="0" rIns="0">
            <a:spAutoFit/>
          </a:bodyPr>
          <a:lstStyle/>
          <a:p>
            <a:pPr algn="ctr">
              <a:lnSpc>
                <a:spcPts val="4409"/>
              </a:lnSpc>
            </a:pPr>
            <a:r>
              <a:rPr lang="en-US" sz="3149" spc="333">
                <a:solidFill>
                  <a:srgbClr val="FFFFFF"/>
                </a:solidFill>
                <a:latin typeface="Dream Avenue"/>
              </a:rPr>
              <a:t>Story</a:t>
            </a:r>
          </a:p>
        </p:txBody>
      </p:sp>
      <p:sp>
        <p:nvSpPr>
          <p:cNvPr name="TextBox 22" id="22"/>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03/10</a:t>
            </a:r>
          </a:p>
        </p:txBody>
      </p:sp>
      <p:sp>
        <p:nvSpPr>
          <p:cNvPr name="TextBox 23" id="23"/>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24" id="24"/>
          <p:cNvSpPr txBox="true"/>
          <p:nvPr/>
        </p:nvSpPr>
        <p:spPr>
          <a:xfrm rot="0">
            <a:off x="0" y="1638929"/>
            <a:ext cx="8870968" cy="2035311"/>
          </a:xfrm>
          <a:prstGeom prst="rect">
            <a:avLst/>
          </a:prstGeom>
        </p:spPr>
        <p:txBody>
          <a:bodyPr anchor="t" rtlCol="false" tIns="0" lIns="0" bIns="0" rIns="0">
            <a:spAutoFit/>
          </a:bodyPr>
          <a:lstStyle/>
          <a:p>
            <a:pPr algn="ctr">
              <a:lnSpc>
                <a:spcPts val="7884"/>
              </a:lnSpc>
            </a:pPr>
            <a:r>
              <a:rPr lang="en-US" sz="7300">
                <a:solidFill>
                  <a:srgbClr val="FFFFFF"/>
                </a:solidFill>
                <a:latin typeface="Dream Avenue"/>
              </a:rPr>
              <a:t>Dwi Rianingsih MUA /</a:t>
            </a:r>
          </a:p>
          <a:p>
            <a:pPr algn="ctr">
              <a:lnSpc>
                <a:spcPts val="7884"/>
              </a:lnSpc>
            </a:pPr>
            <a:r>
              <a:rPr lang="en-US" sz="7300">
                <a:solidFill>
                  <a:srgbClr val="FFFFFF"/>
                </a:solidFill>
                <a:latin typeface="Dream Avenue"/>
              </a:rPr>
              <a:t> Make Up Artist</a:t>
            </a:r>
          </a:p>
        </p:txBody>
      </p:sp>
      <p:sp>
        <p:nvSpPr>
          <p:cNvPr name="TextBox 25" id="25"/>
          <p:cNvSpPr txBox="true"/>
          <p:nvPr/>
        </p:nvSpPr>
        <p:spPr>
          <a:xfrm rot="0">
            <a:off x="2058348" y="9380160"/>
            <a:ext cx="11846163"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Bold"/>
              </a:rPr>
              <a:t>Apa saja yang dibutuhkan dalam pembuatan software MUA?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99A8D"/>
        </a:solidFill>
      </p:bgPr>
    </p:bg>
    <p:spTree>
      <p:nvGrpSpPr>
        <p:cNvPr id="1" name=""/>
        <p:cNvGrpSpPr/>
        <p:nvPr/>
      </p:nvGrpSpPr>
      <p:grpSpPr>
        <a:xfrm>
          <a:off x="0" y="0"/>
          <a:ext cx="0" cy="0"/>
          <a:chOff x="0" y="0"/>
          <a:chExt cx="0" cy="0"/>
        </a:xfrm>
      </p:grpSpPr>
      <p:sp>
        <p:nvSpPr>
          <p:cNvPr name="AutoShape 2" id="2"/>
          <p:cNvSpPr/>
          <p:nvPr/>
        </p:nvSpPr>
        <p:spPr>
          <a:xfrm>
            <a:off x="3309614" y="9245718"/>
            <a:ext cx="9951848"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3905587" y="1028700"/>
            <a:ext cx="9799542" cy="1514475"/>
          </a:xfrm>
          <a:custGeom>
            <a:avLst/>
            <a:gdLst/>
            <a:ahLst/>
            <a:cxnLst/>
            <a:rect r="r" b="b" t="t" l="l"/>
            <a:pathLst>
              <a:path h="1514475" w="9799542">
                <a:moveTo>
                  <a:pt x="0" y="0"/>
                </a:moveTo>
                <a:lnTo>
                  <a:pt x="9799542" y="0"/>
                </a:lnTo>
                <a:lnTo>
                  <a:pt x="9799542" y="1514475"/>
                </a:lnTo>
                <a:lnTo>
                  <a:pt x="0" y="15144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97826">
            <a:off x="857975" y="2258143"/>
            <a:ext cx="1385396" cy="1913166"/>
          </a:xfrm>
          <a:custGeom>
            <a:avLst/>
            <a:gdLst/>
            <a:ahLst/>
            <a:cxnLst/>
            <a:rect r="r" b="b" t="t" l="l"/>
            <a:pathLst>
              <a:path h="1913166" w="1385396">
                <a:moveTo>
                  <a:pt x="0" y="0"/>
                </a:moveTo>
                <a:lnTo>
                  <a:pt x="1385396" y="0"/>
                </a:lnTo>
                <a:lnTo>
                  <a:pt x="1385396" y="1913167"/>
                </a:lnTo>
                <a:lnTo>
                  <a:pt x="0" y="1913167"/>
                </a:lnTo>
                <a:lnTo>
                  <a:pt x="0" y="0"/>
                </a:lnTo>
                <a:close/>
              </a:path>
            </a:pathLst>
          </a:custGeom>
          <a:blipFill>
            <a:blip r:embed="rId4"/>
            <a:stretch>
              <a:fillRect l="0" t="0" r="0" b="0"/>
            </a:stretch>
          </a:blipFill>
        </p:spPr>
      </p:sp>
      <p:sp>
        <p:nvSpPr>
          <p:cNvPr name="Freeform 5" id="5"/>
          <p:cNvSpPr/>
          <p:nvPr/>
        </p:nvSpPr>
        <p:spPr>
          <a:xfrm flipH="false" flipV="false" rot="0">
            <a:off x="15372835" y="4118393"/>
            <a:ext cx="3772930" cy="6000684"/>
          </a:xfrm>
          <a:custGeom>
            <a:avLst/>
            <a:gdLst/>
            <a:ahLst/>
            <a:cxnLst/>
            <a:rect r="r" b="b" t="t" l="l"/>
            <a:pathLst>
              <a:path h="6000684" w="3772930">
                <a:moveTo>
                  <a:pt x="0" y="0"/>
                </a:moveTo>
                <a:lnTo>
                  <a:pt x="3772930" y="0"/>
                </a:lnTo>
                <a:lnTo>
                  <a:pt x="3772930" y="6000684"/>
                </a:lnTo>
                <a:lnTo>
                  <a:pt x="0" y="6000684"/>
                </a:lnTo>
                <a:lnTo>
                  <a:pt x="0" y="0"/>
                </a:lnTo>
                <a:close/>
              </a:path>
            </a:pathLst>
          </a:custGeom>
          <a:blipFill>
            <a:blip r:embed="rId5">
              <a:alphaModFix amt="64000"/>
            </a:blip>
            <a:stretch>
              <a:fillRect l="0" t="0" r="0" b="0"/>
            </a:stretch>
          </a:blipFill>
        </p:spPr>
      </p:sp>
      <p:sp>
        <p:nvSpPr>
          <p:cNvPr name="Freeform 6" id="6"/>
          <p:cNvSpPr/>
          <p:nvPr/>
        </p:nvSpPr>
        <p:spPr>
          <a:xfrm flipH="false" flipV="false" rot="-4189443">
            <a:off x="15238618" y="1912020"/>
            <a:ext cx="1663378" cy="1262310"/>
          </a:xfrm>
          <a:custGeom>
            <a:avLst/>
            <a:gdLst/>
            <a:ahLst/>
            <a:cxnLst/>
            <a:rect r="r" b="b" t="t" l="l"/>
            <a:pathLst>
              <a:path h="1262310" w="1663378">
                <a:moveTo>
                  <a:pt x="0" y="0"/>
                </a:moveTo>
                <a:lnTo>
                  <a:pt x="1663378" y="0"/>
                </a:lnTo>
                <a:lnTo>
                  <a:pt x="1663378" y="1262309"/>
                </a:lnTo>
                <a:lnTo>
                  <a:pt x="0" y="1262309"/>
                </a:lnTo>
                <a:lnTo>
                  <a:pt x="0" y="0"/>
                </a:lnTo>
                <a:close/>
              </a:path>
            </a:pathLst>
          </a:custGeom>
          <a:blipFill>
            <a:blip r:embed="rId6"/>
            <a:stretch>
              <a:fillRect l="0" t="0" r="0" b="0"/>
            </a:stretch>
          </a:blipFill>
        </p:spPr>
      </p:sp>
      <p:sp>
        <p:nvSpPr>
          <p:cNvPr name="TextBox 7" id="7"/>
          <p:cNvSpPr txBox="true"/>
          <p:nvPr/>
        </p:nvSpPr>
        <p:spPr>
          <a:xfrm rot="0">
            <a:off x="1705869" y="3090901"/>
            <a:ext cx="14503037" cy="4762373"/>
          </a:xfrm>
          <a:prstGeom prst="rect">
            <a:avLst/>
          </a:prstGeom>
        </p:spPr>
        <p:txBody>
          <a:bodyPr anchor="t" rtlCol="false" tIns="0" lIns="0" bIns="0" rIns="0">
            <a:spAutoFit/>
          </a:bodyPr>
          <a:lstStyle/>
          <a:p>
            <a:pPr>
              <a:lnSpc>
                <a:spcPts val="4756"/>
              </a:lnSpc>
            </a:pPr>
            <a:r>
              <a:rPr lang="en-US" sz="2900">
                <a:solidFill>
                  <a:srgbClr val="FFFFFF"/>
                </a:solidFill>
                <a:latin typeface="DM Sans"/>
              </a:rPr>
              <a:t>Industri make-up dan rias pengantin berkembang pesat, mendorong inovasi layanan dan operasional. Proses kompleks ini memerlukan manajemen yang cermat. Platform digital dan media sosial membuka peluang pasar baru, namun membutuhkan solusi teknologi yang tepat. Kemajuan TI memungkinkan pengembangan software khusus untuk mengelola jadwal, inventaris, dan interaksi dengan klien secara efisien. Pengelolaan data yang baik dapat meningkatkan layanan dan hubungan dengan klien. Pengembangan software khusus ini dapat meningkatkan efisiensi, kualitas layanan, dan jangkauan pasar para profesional make-up dan rias pengantin.</a:t>
            </a:r>
          </a:p>
        </p:txBody>
      </p:sp>
      <p:sp>
        <p:nvSpPr>
          <p:cNvPr name="Freeform 8" id="8"/>
          <p:cNvSpPr/>
          <p:nvPr/>
        </p:nvSpPr>
        <p:spPr>
          <a:xfrm flipH="false" flipV="false" rot="0">
            <a:off x="0" y="8272106"/>
            <a:ext cx="2675721" cy="1581108"/>
          </a:xfrm>
          <a:custGeom>
            <a:avLst/>
            <a:gdLst/>
            <a:ahLst/>
            <a:cxnLst/>
            <a:rect r="r" b="b" t="t" l="l"/>
            <a:pathLst>
              <a:path h="1581108" w="2675721">
                <a:moveTo>
                  <a:pt x="0" y="0"/>
                </a:moveTo>
                <a:lnTo>
                  <a:pt x="2675721" y="0"/>
                </a:lnTo>
                <a:lnTo>
                  <a:pt x="2675721" y="1581108"/>
                </a:lnTo>
                <a:lnTo>
                  <a:pt x="0" y="15811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69726" y="357193"/>
            <a:ext cx="7179987"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0" id="10"/>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04/10</a:t>
            </a:r>
          </a:p>
        </p:txBody>
      </p:sp>
      <p:sp>
        <p:nvSpPr>
          <p:cNvPr name="TextBox 11" id="11"/>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MUAj</a:t>
            </a:r>
          </a:p>
        </p:txBody>
      </p:sp>
      <p:sp>
        <p:nvSpPr>
          <p:cNvPr name="TextBox 12" id="12"/>
          <p:cNvSpPr txBox="true"/>
          <p:nvPr/>
        </p:nvSpPr>
        <p:spPr>
          <a:xfrm rot="0">
            <a:off x="4710986" y="1133475"/>
            <a:ext cx="8866027" cy="1409700"/>
          </a:xfrm>
          <a:prstGeom prst="rect">
            <a:avLst/>
          </a:prstGeom>
        </p:spPr>
        <p:txBody>
          <a:bodyPr anchor="t" rtlCol="false" tIns="0" lIns="0" bIns="0" rIns="0">
            <a:spAutoFit/>
          </a:bodyPr>
          <a:lstStyle/>
          <a:p>
            <a:pPr>
              <a:lnSpc>
                <a:spcPts val="10799"/>
              </a:lnSpc>
            </a:pPr>
            <a:r>
              <a:rPr lang="en-US" sz="9999">
                <a:solidFill>
                  <a:srgbClr val="544036"/>
                </a:solidFill>
                <a:latin typeface="Dream Avenue"/>
              </a:rPr>
              <a:t>Latar Belakang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sp>
        <p:nvSpPr>
          <p:cNvPr name="AutoShape 2" id="2"/>
          <p:cNvSpPr/>
          <p:nvPr/>
        </p:nvSpPr>
        <p:spPr>
          <a:xfrm>
            <a:off x="3309614" y="9245718"/>
            <a:ext cx="9951848"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4245923" y="592143"/>
            <a:ext cx="1611855" cy="2178762"/>
          </a:xfrm>
          <a:custGeom>
            <a:avLst/>
            <a:gdLst/>
            <a:ahLst/>
            <a:cxnLst/>
            <a:rect r="r" b="b" t="t" l="l"/>
            <a:pathLst>
              <a:path h="2178762" w="1611855">
                <a:moveTo>
                  <a:pt x="0" y="0"/>
                </a:moveTo>
                <a:lnTo>
                  <a:pt x="1611855" y="0"/>
                </a:lnTo>
                <a:lnTo>
                  <a:pt x="1611855" y="2178762"/>
                </a:lnTo>
                <a:lnTo>
                  <a:pt x="0" y="2178762"/>
                </a:lnTo>
                <a:lnTo>
                  <a:pt x="0" y="0"/>
                </a:lnTo>
                <a:close/>
              </a:path>
            </a:pathLst>
          </a:custGeom>
          <a:blipFill>
            <a:blip r:embed="rId2"/>
            <a:stretch>
              <a:fillRect l="0" t="0" r="0" b="0"/>
            </a:stretch>
          </a:blipFill>
        </p:spPr>
      </p:sp>
      <p:sp>
        <p:nvSpPr>
          <p:cNvPr name="AutoShape 4" id="4"/>
          <p:cNvSpPr/>
          <p:nvPr/>
        </p:nvSpPr>
        <p:spPr>
          <a:xfrm>
            <a:off x="2472801" y="3226512"/>
            <a:ext cx="6492240" cy="0"/>
          </a:xfrm>
          <a:prstGeom prst="line">
            <a:avLst/>
          </a:prstGeom>
          <a:ln cap="flat" w="38100">
            <a:solidFill>
              <a:srgbClr val="FFFFFF"/>
            </a:solidFill>
            <a:prstDash val="sysDash"/>
            <a:headEnd type="none" len="sm" w="sm"/>
            <a:tailEnd type="none" len="sm" w="sm"/>
          </a:ln>
        </p:spPr>
      </p:sp>
      <p:sp>
        <p:nvSpPr>
          <p:cNvPr name="AutoShape 5" id="5"/>
          <p:cNvSpPr/>
          <p:nvPr/>
        </p:nvSpPr>
        <p:spPr>
          <a:xfrm>
            <a:off x="8998843" y="3226512"/>
            <a:ext cx="6492240" cy="0"/>
          </a:xfrm>
          <a:prstGeom prst="line">
            <a:avLst/>
          </a:prstGeom>
          <a:ln cap="flat" w="38100">
            <a:solidFill>
              <a:srgbClr val="FFFFFF"/>
            </a:solidFill>
            <a:prstDash val="sysDash"/>
            <a:headEnd type="none" len="sm" w="sm"/>
            <a:tailEnd type="none" len="sm" w="sm"/>
          </a:ln>
        </p:spPr>
      </p:sp>
      <p:sp>
        <p:nvSpPr>
          <p:cNvPr name="Freeform 6" id="6"/>
          <p:cNvSpPr/>
          <p:nvPr/>
        </p:nvSpPr>
        <p:spPr>
          <a:xfrm flipH="false" flipV="false" rot="0">
            <a:off x="15051851" y="6707103"/>
            <a:ext cx="3276682" cy="3579897"/>
          </a:xfrm>
          <a:custGeom>
            <a:avLst/>
            <a:gdLst/>
            <a:ahLst/>
            <a:cxnLst/>
            <a:rect r="r" b="b" t="t" l="l"/>
            <a:pathLst>
              <a:path h="3579897" w="3276682">
                <a:moveTo>
                  <a:pt x="0" y="0"/>
                </a:moveTo>
                <a:lnTo>
                  <a:pt x="3276681" y="0"/>
                </a:lnTo>
                <a:lnTo>
                  <a:pt x="3276681" y="3579897"/>
                </a:lnTo>
                <a:lnTo>
                  <a:pt x="0" y="3579897"/>
                </a:lnTo>
                <a:lnTo>
                  <a:pt x="0" y="0"/>
                </a:lnTo>
                <a:close/>
              </a:path>
            </a:pathLst>
          </a:custGeom>
          <a:blipFill>
            <a:blip r:embed="rId3"/>
            <a:stretch>
              <a:fillRect l="0" t="0" r="0" b="0"/>
            </a:stretch>
          </a:blipFill>
        </p:spPr>
      </p:sp>
      <p:sp>
        <p:nvSpPr>
          <p:cNvPr name="TextBox 7" id="7"/>
          <p:cNvSpPr txBox="true"/>
          <p:nvPr/>
        </p:nvSpPr>
        <p:spPr>
          <a:xfrm rot="0">
            <a:off x="2472801" y="3494257"/>
            <a:ext cx="13052084" cy="4459224"/>
          </a:xfrm>
          <a:prstGeom prst="rect">
            <a:avLst/>
          </a:prstGeom>
        </p:spPr>
        <p:txBody>
          <a:bodyPr anchor="t" rtlCol="false" tIns="0" lIns="0" bIns="0" rIns="0">
            <a:spAutoFit/>
          </a:bodyPr>
          <a:lstStyle/>
          <a:p>
            <a:pPr>
              <a:lnSpc>
                <a:spcPts val="4428"/>
              </a:lnSpc>
            </a:pPr>
            <a:r>
              <a:rPr lang="en-US" sz="2700">
                <a:solidFill>
                  <a:srgbClr val="FFFFFF"/>
                </a:solidFill>
                <a:latin typeface="DM Sans"/>
              </a:rPr>
              <a:t>Rancangan software jasa make-up/rias pengantin bertujuan untuk meningkatkan efisiensi, pengalaman pelanggan, dan komunikasi. Dengan fitur seperti pemilihan gaya rias wajah virtual, software membantu pelanggan membuat keputusan yang lebih baik. Selain itu, software juga membantu dalam manajemen bisnis dengan melacak kinerja dan keuangan. Dengan platform online, bisnis dapat menjangkau lebih banyak pelanggan dan meningkatkan keamanan data. Dengan demikian, software ini membantu bisnis make-up/rias pengantin meningkatkan layanan dan memperluas pasar.</a:t>
            </a:r>
          </a:p>
        </p:txBody>
      </p:sp>
      <p:sp>
        <p:nvSpPr>
          <p:cNvPr name="Freeform 8" id="8"/>
          <p:cNvSpPr/>
          <p:nvPr/>
        </p:nvSpPr>
        <p:spPr>
          <a:xfrm flipH="false" flipV="false" rot="3241682">
            <a:off x="-134981" y="7005260"/>
            <a:ext cx="4318969" cy="4114800"/>
          </a:xfrm>
          <a:custGeom>
            <a:avLst/>
            <a:gdLst/>
            <a:ahLst/>
            <a:cxnLst/>
            <a:rect r="r" b="b" t="t" l="l"/>
            <a:pathLst>
              <a:path h="4114800" w="4318969">
                <a:moveTo>
                  <a:pt x="0" y="0"/>
                </a:moveTo>
                <a:lnTo>
                  <a:pt x="4318970" y="0"/>
                </a:lnTo>
                <a:lnTo>
                  <a:pt x="43189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335320" y="7551205"/>
            <a:ext cx="1386823" cy="1698780"/>
          </a:xfrm>
          <a:custGeom>
            <a:avLst/>
            <a:gdLst/>
            <a:ahLst/>
            <a:cxnLst/>
            <a:rect r="r" b="b" t="t" l="l"/>
            <a:pathLst>
              <a:path h="1698780" w="1386823">
                <a:moveTo>
                  <a:pt x="0" y="0"/>
                </a:moveTo>
                <a:lnTo>
                  <a:pt x="1386822" y="0"/>
                </a:lnTo>
                <a:lnTo>
                  <a:pt x="1386822" y="1698780"/>
                </a:lnTo>
                <a:lnTo>
                  <a:pt x="0" y="1698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265439" y="7806715"/>
            <a:ext cx="1277395" cy="1451585"/>
          </a:xfrm>
          <a:custGeom>
            <a:avLst/>
            <a:gdLst/>
            <a:ahLst/>
            <a:cxnLst/>
            <a:rect r="r" b="b" t="t" l="l"/>
            <a:pathLst>
              <a:path h="1451585" w="1277395">
                <a:moveTo>
                  <a:pt x="0" y="0"/>
                </a:moveTo>
                <a:lnTo>
                  <a:pt x="1277395" y="0"/>
                </a:lnTo>
                <a:lnTo>
                  <a:pt x="1277395" y="1451585"/>
                </a:lnTo>
                <a:lnTo>
                  <a:pt x="0" y="14515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4536301" y="4058566"/>
            <a:ext cx="5964362" cy="2982181"/>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ECE3DD"/>
            </a:solidFill>
          </p:spPr>
        </p:sp>
        <p:sp>
          <p:nvSpPr>
            <p:cNvPr name="TextBox 13" id="13"/>
            <p:cNvSpPr txBox="true"/>
            <p:nvPr/>
          </p:nvSpPr>
          <p:spPr>
            <a:xfrm>
              <a:off x="0" y="-47625"/>
              <a:ext cx="812800" cy="454025"/>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05/10</a:t>
            </a:r>
          </a:p>
        </p:txBody>
      </p:sp>
      <p:sp>
        <p:nvSpPr>
          <p:cNvPr name="TextBox 15" id="15"/>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16" id="16"/>
          <p:cNvSpPr txBox="true"/>
          <p:nvPr/>
        </p:nvSpPr>
        <p:spPr>
          <a:xfrm rot="0">
            <a:off x="406861" y="357193"/>
            <a:ext cx="7179987"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7" id="17"/>
          <p:cNvSpPr txBox="true"/>
          <p:nvPr/>
        </p:nvSpPr>
        <p:spPr>
          <a:xfrm rot="0">
            <a:off x="3420401" y="1797762"/>
            <a:ext cx="11447198"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Tujuan Perancangan</a:t>
            </a:r>
          </a:p>
        </p:txBody>
      </p:sp>
      <p:grpSp>
        <p:nvGrpSpPr>
          <p:cNvPr name="Group 18" id="18"/>
          <p:cNvGrpSpPr/>
          <p:nvPr/>
        </p:nvGrpSpPr>
        <p:grpSpPr>
          <a:xfrm rot="0">
            <a:off x="17045828" y="779468"/>
            <a:ext cx="5964362" cy="2982181"/>
            <a:chOff x="0" y="0"/>
            <a:chExt cx="812800" cy="406400"/>
          </a:xfrm>
        </p:grpSpPr>
        <p:sp>
          <p:nvSpPr>
            <p:cNvPr name="Freeform 19" id="19"/>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ECE3DD"/>
            </a:solidFill>
          </p:spPr>
        </p:sp>
        <p:sp>
          <p:nvSpPr>
            <p:cNvPr name="TextBox 20" id="20"/>
            <p:cNvSpPr txBox="true"/>
            <p:nvPr/>
          </p:nvSpPr>
          <p:spPr>
            <a:xfrm>
              <a:off x="0" y="-47625"/>
              <a:ext cx="812800" cy="4540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99A8D"/>
        </a:solidFill>
      </p:bgPr>
    </p:bg>
    <p:spTree>
      <p:nvGrpSpPr>
        <p:cNvPr id="1" name=""/>
        <p:cNvGrpSpPr/>
        <p:nvPr/>
      </p:nvGrpSpPr>
      <p:grpSpPr>
        <a:xfrm>
          <a:off x="0" y="0"/>
          <a:ext cx="0" cy="0"/>
          <a:chOff x="0" y="0"/>
          <a:chExt cx="0" cy="0"/>
        </a:xfrm>
      </p:grpSpPr>
      <p:sp>
        <p:nvSpPr>
          <p:cNvPr name="AutoShape 2" id="2"/>
          <p:cNvSpPr/>
          <p:nvPr/>
        </p:nvSpPr>
        <p:spPr>
          <a:xfrm>
            <a:off x="3309614" y="9245718"/>
            <a:ext cx="9951848"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5400000">
            <a:off x="7483178" y="5584781"/>
            <a:ext cx="998894" cy="2951787"/>
          </a:xfrm>
          <a:custGeom>
            <a:avLst/>
            <a:gdLst/>
            <a:ahLst/>
            <a:cxnLst/>
            <a:rect r="r" b="b" t="t" l="l"/>
            <a:pathLst>
              <a:path h="2951787" w="998894">
                <a:moveTo>
                  <a:pt x="0" y="0"/>
                </a:moveTo>
                <a:lnTo>
                  <a:pt x="998894" y="0"/>
                </a:lnTo>
                <a:lnTo>
                  <a:pt x="998894" y="2951788"/>
                </a:lnTo>
                <a:lnTo>
                  <a:pt x="0" y="2951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616241" y="3322608"/>
            <a:ext cx="3126109" cy="3153681"/>
            <a:chOff x="0" y="0"/>
            <a:chExt cx="4168146" cy="4204907"/>
          </a:xfrm>
        </p:grpSpPr>
        <p:pic>
          <p:nvPicPr>
            <p:cNvPr name="Picture 5" id="5"/>
            <p:cNvPicPr>
              <a:picLocks noChangeAspect="true"/>
            </p:cNvPicPr>
            <p:nvPr/>
          </p:nvPicPr>
          <p:blipFill>
            <a:blip r:embed="rId4"/>
            <a:srcRect l="22728" t="32178" r="22019" b="4871"/>
            <a:stretch>
              <a:fillRect/>
            </a:stretch>
          </p:blipFill>
          <p:spPr>
            <a:xfrm flipH="false" flipV="false">
              <a:off x="0" y="0"/>
              <a:ext cx="4168146" cy="4204907"/>
            </a:xfrm>
            <a:prstGeom prst="rect">
              <a:avLst/>
            </a:prstGeom>
          </p:spPr>
        </p:pic>
      </p:grpSp>
      <p:grpSp>
        <p:nvGrpSpPr>
          <p:cNvPr name="Group 6" id="6"/>
          <p:cNvGrpSpPr/>
          <p:nvPr/>
        </p:nvGrpSpPr>
        <p:grpSpPr>
          <a:xfrm rot="0">
            <a:off x="10268763" y="3322608"/>
            <a:ext cx="3126109" cy="3153681"/>
            <a:chOff x="0" y="0"/>
            <a:chExt cx="4168146" cy="4204907"/>
          </a:xfrm>
        </p:grpSpPr>
        <p:pic>
          <p:nvPicPr>
            <p:cNvPr name="Picture 7" id="7"/>
            <p:cNvPicPr>
              <a:picLocks noChangeAspect="true"/>
            </p:cNvPicPr>
            <p:nvPr/>
          </p:nvPicPr>
          <p:blipFill>
            <a:blip r:embed="rId5"/>
            <a:srcRect l="18116" t="15234" r="15066" b="53758"/>
            <a:stretch>
              <a:fillRect/>
            </a:stretch>
          </p:blipFill>
          <p:spPr>
            <a:xfrm flipH="false" flipV="false">
              <a:off x="0" y="0"/>
              <a:ext cx="4168146" cy="4204907"/>
            </a:xfrm>
            <a:prstGeom prst="rect">
              <a:avLst/>
            </a:prstGeom>
          </p:spPr>
        </p:pic>
      </p:grpSp>
      <p:grpSp>
        <p:nvGrpSpPr>
          <p:cNvPr name="Group 8" id="8"/>
          <p:cNvGrpSpPr/>
          <p:nvPr/>
        </p:nvGrpSpPr>
        <p:grpSpPr>
          <a:xfrm rot="0">
            <a:off x="14133191" y="3322608"/>
            <a:ext cx="3126109" cy="3153681"/>
            <a:chOff x="0" y="0"/>
            <a:chExt cx="4168146" cy="4204907"/>
          </a:xfrm>
        </p:grpSpPr>
        <p:pic>
          <p:nvPicPr>
            <p:cNvPr name="Picture 9" id="9"/>
            <p:cNvPicPr>
              <a:picLocks noChangeAspect="true"/>
            </p:cNvPicPr>
            <p:nvPr/>
          </p:nvPicPr>
          <p:blipFill>
            <a:blip r:embed="rId6"/>
            <a:srcRect l="10051" t="27519" r="42259" b="50249"/>
            <a:stretch>
              <a:fillRect/>
            </a:stretch>
          </p:blipFill>
          <p:spPr>
            <a:xfrm flipH="false" flipV="false">
              <a:off x="0" y="0"/>
              <a:ext cx="4168146" cy="4204907"/>
            </a:xfrm>
            <a:prstGeom prst="rect">
              <a:avLst/>
            </a:prstGeom>
          </p:spPr>
        </p:pic>
      </p:grpSp>
      <p:sp>
        <p:nvSpPr>
          <p:cNvPr name="TextBox 10" id="10"/>
          <p:cNvSpPr txBox="true"/>
          <p:nvPr/>
        </p:nvSpPr>
        <p:spPr>
          <a:xfrm rot="0">
            <a:off x="11382441" y="6836225"/>
            <a:ext cx="1110659" cy="457581"/>
          </a:xfrm>
          <a:prstGeom prst="rect">
            <a:avLst/>
          </a:prstGeom>
        </p:spPr>
        <p:txBody>
          <a:bodyPr anchor="t" rtlCol="false" tIns="0" lIns="0" bIns="0" rIns="0">
            <a:spAutoFit/>
          </a:bodyPr>
          <a:lstStyle/>
          <a:p>
            <a:pPr>
              <a:lnSpc>
                <a:spcPts val="3492"/>
              </a:lnSpc>
            </a:pPr>
            <a:r>
              <a:rPr lang="en-US" sz="3600">
                <a:solidFill>
                  <a:srgbClr val="FFFFFF"/>
                </a:solidFill>
                <a:latin typeface="DM Sans"/>
              </a:rPr>
              <a:t>MUA</a:t>
            </a:r>
          </a:p>
        </p:txBody>
      </p:sp>
      <p:sp>
        <p:nvSpPr>
          <p:cNvPr name="TextBox 11" id="11"/>
          <p:cNvSpPr txBox="true"/>
          <p:nvPr/>
        </p:nvSpPr>
        <p:spPr>
          <a:xfrm rot="0">
            <a:off x="14513175" y="6874747"/>
            <a:ext cx="2604414" cy="457581"/>
          </a:xfrm>
          <a:prstGeom prst="rect">
            <a:avLst/>
          </a:prstGeom>
        </p:spPr>
        <p:txBody>
          <a:bodyPr anchor="t" rtlCol="false" tIns="0" lIns="0" bIns="0" rIns="0">
            <a:spAutoFit/>
          </a:bodyPr>
          <a:lstStyle/>
          <a:p>
            <a:pPr>
              <a:lnSpc>
                <a:spcPts val="3492"/>
              </a:lnSpc>
            </a:pPr>
            <a:r>
              <a:rPr lang="en-US" sz="3600">
                <a:solidFill>
                  <a:srgbClr val="FFFFFF"/>
                </a:solidFill>
                <a:latin typeface="DM Sans"/>
              </a:rPr>
              <a:t>CUSTOMER</a:t>
            </a:r>
          </a:p>
        </p:txBody>
      </p:sp>
      <p:sp>
        <p:nvSpPr>
          <p:cNvPr name="Freeform 12" id="12"/>
          <p:cNvSpPr/>
          <p:nvPr/>
        </p:nvSpPr>
        <p:spPr>
          <a:xfrm flipH="false" flipV="false" rot="5400000">
            <a:off x="11484953" y="5997146"/>
            <a:ext cx="693731" cy="2050014"/>
          </a:xfrm>
          <a:custGeom>
            <a:avLst/>
            <a:gdLst/>
            <a:ahLst/>
            <a:cxnLst/>
            <a:rect r="r" b="b" t="t" l="l"/>
            <a:pathLst>
              <a:path h="2050014" w="693731">
                <a:moveTo>
                  <a:pt x="0" y="0"/>
                </a:moveTo>
                <a:lnTo>
                  <a:pt x="693731" y="0"/>
                </a:lnTo>
                <a:lnTo>
                  <a:pt x="693731" y="2050014"/>
                </a:lnTo>
                <a:lnTo>
                  <a:pt x="0" y="20500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5219138" y="5584781"/>
            <a:ext cx="998894" cy="2951787"/>
          </a:xfrm>
          <a:custGeom>
            <a:avLst/>
            <a:gdLst/>
            <a:ahLst/>
            <a:cxnLst/>
            <a:rect r="r" b="b" t="t" l="l"/>
            <a:pathLst>
              <a:path h="2951787" w="998894">
                <a:moveTo>
                  <a:pt x="0" y="0"/>
                </a:moveTo>
                <a:lnTo>
                  <a:pt x="998894" y="0"/>
                </a:lnTo>
                <a:lnTo>
                  <a:pt x="998894" y="2951788"/>
                </a:lnTo>
                <a:lnTo>
                  <a:pt x="0" y="2951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5723688"/>
            <a:ext cx="3200022" cy="4563312"/>
          </a:xfrm>
          <a:custGeom>
            <a:avLst/>
            <a:gdLst/>
            <a:ahLst/>
            <a:cxnLst/>
            <a:rect r="r" b="b" t="t" l="l"/>
            <a:pathLst>
              <a:path h="4563312" w="3200022">
                <a:moveTo>
                  <a:pt x="0" y="0"/>
                </a:moveTo>
                <a:lnTo>
                  <a:pt x="3200022" y="0"/>
                </a:lnTo>
                <a:lnTo>
                  <a:pt x="3200022" y="4563312"/>
                </a:lnTo>
                <a:lnTo>
                  <a:pt x="0" y="4563312"/>
                </a:lnTo>
                <a:lnTo>
                  <a:pt x="0" y="0"/>
                </a:lnTo>
                <a:close/>
              </a:path>
            </a:pathLst>
          </a:custGeom>
          <a:blipFill>
            <a:blip r:embed="rId7">
              <a:alphaModFix amt="47000"/>
            </a:blip>
            <a:stretch>
              <a:fillRect l="0" t="0" r="0" b="0"/>
            </a:stretch>
          </a:blipFill>
        </p:spPr>
      </p:sp>
      <p:sp>
        <p:nvSpPr>
          <p:cNvPr name="TextBox 15" id="15"/>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06/10</a:t>
            </a:r>
          </a:p>
        </p:txBody>
      </p:sp>
      <p:sp>
        <p:nvSpPr>
          <p:cNvPr name="TextBox 16" id="16"/>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
        <p:nvSpPr>
          <p:cNvPr name="TextBox 17" id="17"/>
          <p:cNvSpPr txBox="true"/>
          <p:nvPr/>
        </p:nvSpPr>
        <p:spPr>
          <a:xfrm rot="0">
            <a:off x="589462" y="4235895"/>
            <a:ext cx="5440308" cy="1700911"/>
          </a:xfrm>
          <a:prstGeom prst="rect">
            <a:avLst/>
          </a:prstGeom>
        </p:spPr>
        <p:txBody>
          <a:bodyPr anchor="t" rtlCol="false" tIns="0" lIns="0" bIns="0" rIns="0">
            <a:spAutoFit/>
          </a:bodyPr>
          <a:lstStyle/>
          <a:p>
            <a:pPr>
              <a:lnSpc>
                <a:spcPts val="4592"/>
              </a:lnSpc>
            </a:pPr>
            <a:r>
              <a:rPr lang="en-US" sz="2800">
                <a:solidFill>
                  <a:srgbClr val="FFFFFF"/>
                </a:solidFill>
                <a:latin typeface="DM Sans"/>
              </a:rPr>
              <a:t>Terdapat 3 actor </a:t>
            </a:r>
          </a:p>
          <a:p>
            <a:pPr>
              <a:lnSpc>
                <a:spcPts val="4592"/>
              </a:lnSpc>
            </a:pPr>
            <a:r>
              <a:rPr lang="en-US" sz="2800">
                <a:solidFill>
                  <a:srgbClr val="FFFFFF"/>
                </a:solidFill>
                <a:latin typeface="DM Sans"/>
              </a:rPr>
              <a:t>dalam bisnis MUA ini , </a:t>
            </a:r>
          </a:p>
          <a:p>
            <a:pPr>
              <a:lnSpc>
                <a:spcPts val="4592"/>
              </a:lnSpc>
            </a:pPr>
            <a:r>
              <a:rPr lang="en-US" sz="2800">
                <a:solidFill>
                  <a:srgbClr val="FFFFFF"/>
                </a:solidFill>
                <a:latin typeface="DM Sans"/>
              </a:rPr>
              <a:t>seperti gambar disamping ----&gt;</a:t>
            </a:r>
          </a:p>
        </p:txBody>
      </p:sp>
      <p:sp>
        <p:nvSpPr>
          <p:cNvPr name="TextBox 18" id="18"/>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9" id="19"/>
          <p:cNvSpPr txBox="true"/>
          <p:nvPr/>
        </p:nvSpPr>
        <p:spPr>
          <a:xfrm rot="0">
            <a:off x="6896857" y="6866813"/>
            <a:ext cx="2845493" cy="457581"/>
          </a:xfrm>
          <a:prstGeom prst="rect">
            <a:avLst/>
          </a:prstGeom>
        </p:spPr>
        <p:txBody>
          <a:bodyPr anchor="t" rtlCol="false" tIns="0" lIns="0" bIns="0" rIns="0">
            <a:spAutoFit/>
          </a:bodyPr>
          <a:lstStyle/>
          <a:p>
            <a:pPr>
              <a:lnSpc>
                <a:spcPts val="3492"/>
              </a:lnSpc>
            </a:pPr>
            <a:r>
              <a:rPr lang="en-US" sz="3600">
                <a:solidFill>
                  <a:srgbClr val="FFFFFF"/>
                </a:solidFill>
                <a:latin typeface="DM Sans"/>
              </a:rPr>
              <a:t>MANAGER</a:t>
            </a:r>
          </a:p>
        </p:txBody>
      </p:sp>
      <p:sp>
        <p:nvSpPr>
          <p:cNvPr name="TextBox 20" id="20"/>
          <p:cNvSpPr txBox="true"/>
          <p:nvPr/>
        </p:nvSpPr>
        <p:spPr>
          <a:xfrm rot="0">
            <a:off x="6474321" y="1608108"/>
            <a:ext cx="11580881"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WHO ACTOR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grpSp>
        <p:nvGrpSpPr>
          <p:cNvPr name="Group 2" id="2"/>
          <p:cNvGrpSpPr/>
          <p:nvPr/>
        </p:nvGrpSpPr>
        <p:grpSpPr>
          <a:xfrm rot="0">
            <a:off x="5357674" y="6056988"/>
            <a:ext cx="7572652" cy="3086100"/>
            <a:chOff x="0" y="0"/>
            <a:chExt cx="1994443" cy="812800"/>
          </a:xfrm>
        </p:grpSpPr>
        <p:sp>
          <p:nvSpPr>
            <p:cNvPr name="Freeform 3" id="3"/>
            <p:cNvSpPr/>
            <p:nvPr/>
          </p:nvSpPr>
          <p:spPr>
            <a:xfrm flipH="false" flipV="false" rot="0">
              <a:off x="0" y="0"/>
              <a:ext cx="1994443" cy="812800"/>
            </a:xfrm>
            <a:custGeom>
              <a:avLst/>
              <a:gdLst/>
              <a:ahLst/>
              <a:cxnLst/>
              <a:rect r="r" b="b" t="t" l="l"/>
              <a:pathLst>
                <a:path h="812800" w="1994443">
                  <a:moveTo>
                    <a:pt x="0" y="0"/>
                  </a:moveTo>
                  <a:lnTo>
                    <a:pt x="1994443" y="0"/>
                  </a:lnTo>
                  <a:lnTo>
                    <a:pt x="1994443" y="812800"/>
                  </a:lnTo>
                  <a:lnTo>
                    <a:pt x="0" y="812800"/>
                  </a:lnTo>
                  <a:close/>
                </a:path>
              </a:pathLst>
            </a:custGeom>
            <a:solidFill>
              <a:srgbClr val="FFFFFF"/>
            </a:solidFill>
          </p:spPr>
        </p:sp>
        <p:sp>
          <p:nvSpPr>
            <p:cNvPr name="TextBox 4" id="4"/>
            <p:cNvSpPr txBox="true"/>
            <p:nvPr/>
          </p:nvSpPr>
          <p:spPr>
            <a:xfrm>
              <a:off x="0" y="-47625"/>
              <a:ext cx="1994443" cy="8604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8700" y="2695575"/>
            <a:ext cx="7572652" cy="3086100"/>
            <a:chOff x="0" y="0"/>
            <a:chExt cx="1994443" cy="812800"/>
          </a:xfrm>
        </p:grpSpPr>
        <p:sp>
          <p:nvSpPr>
            <p:cNvPr name="Freeform 6" id="6"/>
            <p:cNvSpPr/>
            <p:nvPr/>
          </p:nvSpPr>
          <p:spPr>
            <a:xfrm flipH="false" flipV="false" rot="0">
              <a:off x="0" y="0"/>
              <a:ext cx="1994443" cy="812800"/>
            </a:xfrm>
            <a:custGeom>
              <a:avLst/>
              <a:gdLst/>
              <a:ahLst/>
              <a:cxnLst/>
              <a:rect r="r" b="b" t="t" l="l"/>
              <a:pathLst>
                <a:path h="812800" w="1994443">
                  <a:moveTo>
                    <a:pt x="0" y="0"/>
                  </a:moveTo>
                  <a:lnTo>
                    <a:pt x="1994443" y="0"/>
                  </a:lnTo>
                  <a:lnTo>
                    <a:pt x="1994443" y="812800"/>
                  </a:lnTo>
                  <a:lnTo>
                    <a:pt x="0" y="812800"/>
                  </a:lnTo>
                  <a:close/>
                </a:path>
              </a:pathLst>
            </a:custGeom>
            <a:solidFill>
              <a:srgbClr val="FFFFFF"/>
            </a:solidFill>
          </p:spPr>
        </p:sp>
        <p:sp>
          <p:nvSpPr>
            <p:cNvPr name="TextBox 7" id="7"/>
            <p:cNvSpPr txBox="true"/>
            <p:nvPr/>
          </p:nvSpPr>
          <p:spPr>
            <a:xfrm>
              <a:off x="0" y="-47625"/>
              <a:ext cx="1994443" cy="860425"/>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575797" y="2695575"/>
            <a:ext cx="7572652" cy="3086100"/>
            <a:chOff x="0" y="0"/>
            <a:chExt cx="1994443" cy="812800"/>
          </a:xfrm>
        </p:grpSpPr>
        <p:sp>
          <p:nvSpPr>
            <p:cNvPr name="Freeform 9" id="9"/>
            <p:cNvSpPr/>
            <p:nvPr/>
          </p:nvSpPr>
          <p:spPr>
            <a:xfrm flipH="false" flipV="false" rot="0">
              <a:off x="0" y="0"/>
              <a:ext cx="1994443" cy="812800"/>
            </a:xfrm>
            <a:custGeom>
              <a:avLst/>
              <a:gdLst/>
              <a:ahLst/>
              <a:cxnLst/>
              <a:rect r="r" b="b" t="t" l="l"/>
              <a:pathLst>
                <a:path h="812800" w="1994443">
                  <a:moveTo>
                    <a:pt x="0" y="0"/>
                  </a:moveTo>
                  <a:lnTo>
                    <a:pt x="1994443" y="0"/>
                  </a:lnTo>
                  <a:lnTo>
                    <a:pt x="1994443" y="812800"/>
                  </a:lnTo>
                  <a:lnTo>
                    <a:pt x="0" y="812800"/>
                  </a:lnTo>
                  <a:close/>
                </a:path>
              </a:pathLst>
            </a:custGeom>
            <a:solidFill>
              <a:srgbClr val="FFFFFF"/>
            </a:solidFill>
          </p:spPr>
        </p:sp>
        <p:sp>
          <p:nvSpPr>
            <p:cNvPr name="TextBox 10" id="10"/>
            <p:cNvSpPr txBox="true"/>
            <p:nvPr/>
          </p:nvSpPr>
          <p:spPr>
            <a:xfrm>
              <a:off x="0" y="-47625"/>
              <a:ext cx="1994443" cy="860425"/>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15497417" y="6433214"/>
            <a:ext cx="2790583" cy="4114800"/>
          </a:xfrm>
          <a:custGeom>
            <a:avLst/>
            <a:gdLst/>
            <a:ahLst/>
            <a:cxnLst/>
            <a:rect r="r" b="b" t="t" l="l"/>
            <a:pathLst>
              <a:path h="4114800" w="2790583">
                <a:moveTo>
                  <a:pt x="0" y="0"/>
                </a:moveTo>
                <a:lnTo>
                  <a:pt x="2790583" y="0"/>
                </a:lnTo>
                <a:lnTo>
                  <a:pt x="279058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07/10</a:t>
            </a:r>
          </a:p>
        </p:txBody>
      </p:sp>
      <p:sp>
        <p:nvSpPr>
          <p:cNvPr name="AutoShape 13" id="13"/>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14" id="14"/>
          <p:cNvSpPr/>
          <p:nvPr/>
        </p:nvSpPr>
        <p:spPr>
          <a:xfrm flipH="false" flipV="false" rot="0">
            <a:off x="15938823" y="638175"/>
            <a:ext cx="1320477" cy="2057400"/>
          </a:xfrm>
          <a:custGeom>
            <a:avLst/>
            <a:gdLst/>
            <a:ahLst/>
            <a:cxnLst/>
            <a:rect r="r" b="b" t="t" l="l"/>
            <a:pathLst>
              <a:path h="2057400" w="1320477">
                <a:moveTo>
                  <a:pt x="0" y="0"/>
                </a:moveTo>
                <a:lnTo>
                  <a:pt x="1320477" y="0"/>
                </a:lnTo>
                <a:lnTo>
                  <a:pt x="132047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28700" y="1133475"/>
            <a:ext cx="7982087"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Analisis Actor</a:t>
            </a:r>
          </a:p>
        </p:txBody>
      </p:sp>
      <p:sp>
        <p:nvSpPr>
          <p:cNvPr name="TextBox 16" id="16"/>
          <p:cNvSpPr txBox="true"/>
          <p:nvPr/>
        </p:nvSpPr>
        <p:spPr>
          <a:xfrm rot="0">
            <a:off x="5736515" y="6748086"/>
            <a:ext cx="6814970" cy="2222753"/>
          </a:xfrm>
          <a:prstGeom prst="rect">
            <a:avLst/>
          </a:prstGeom>
        </p:spPr>
        <p:txBody>
          <a:bodyPr anchor="t" rtlCol="false" tIns="0" lIns="0" bIns="0" rIns="0">
            <a:spAutoFit/>
          </a:bodyPr>
          <a:lstStyle/>
          <a:p>
            <a:pPr>
              <a:lnSpc>
                <a:spcPts val="3528"/>
              </a:lnSpc>
            </a:pPr>
            <a:r>
              <a:rPr lang="en-US" sz="2400">
                <a:solidFill>
                  <a:srgbClr val="544036"/>
                </a:solidFill>
                <a:latin typeface="DM Sans"/>
              </a:rPr>
              <a:t>Memerlukan data tren makeup yang sedang populer saat ini/yang sering digunakan sesuai kepopuleran, data kepuasan pelanggan yang paling penting mengetahui harga disetiap jenis makeup</a:t>
            </a:r>
          </a:p>
        </p:txBody>
      </p:sp>
      <p:sp>
        <p:nvSpPr>
          <p:cNvPr name="TextBox 17" id="17"/>
          <p:cNvSpPr txBox="true"/>
          <p:nvPr/>
        </p:nvSpPr>
        <p:spPr>
          <a:xfrm rot="0">
            <a:off x="7917669" y="6312856"/>
            <a:ext cx="2186236" cy="428244"/>
          </a:xfrm>
          <a:prstGeom prst="rect">
            <a:avLst/>
          </a:prstGeom>
        </p:spPr>
        <p:txBody>
          <a:bodyPr anchor="t" rtlCol="false" tIns="0" lIns="0" bIns="0" rIns="0">
            <a:spAutoFit/>
          </a:bodyPr>
          <a:lstStyle/>
          <a:p>
            <a:pPr>
              <a:lnSpc>
                <a:spcPts val="3347"/>
              </a:lnSpc>
            </a:pPr>
            <a:r>
              <a:rPr lang="en-US" sz="3099">
                <a:solidFill>
                  <a:srgbClr val="544036"/>
                </a:solidFill>
                <a:latin typeface="Source Serif Pro Bold"/>
              </a:rPr>
              <a:t>CUSTOMER</a:t>
            </a:r>
          </a:p>
        </p:txBody>
      </p:sp>
      <p:sp>
        <p:nvSpPr>
          <p:cNvPr name="TextBox 18" id="18"/>
          <p:cNvSpPr txBox="true"/>
          <p:nvPr/>
        </p:nvSpPr>
        <p:spPr>
          <a:xfrm rot="0">
            <a:off x="3550278" y="2742849"/>
            <a:ext cx="2186236" cy="428244"/>
          </a:xfrm>
          <a:prstGeom prst="rect">
            <a:avLst/>
          </a:prstGeom>
        </p:spPr>
        <p:txBody>
          <a:bodyPr anchor="t" rtlCol="false" tIns="0" lIns="0" bIns="0" rIns="0">
            <a:spAutoFit/>
          </a:bodyPr>
          <a:lstStyle/>
          <a:p>
            <a:pPr>
              <a:lnSpc>
                <a:spcPts val="3347"/>
              </a:lnSpc>
            </a:pPr>
            <a:r>
              <a:rPr lang="en-US" sz="3099">
                <a:solidFill>
                  <a:srgbClr val="544036"/>
                </a:solidFill>
                <a:latin typeface="Source Serif Pro Bold"/>
              </a:rPr>
              <a:t>MANAGER</a:t>
            </a:r>
          </a:p>
        </p:txBody>
      </p:sp>
      <p:sp>
        <p:nvSpPr>
          <p:cNvPr name="TextBox 19" id="19"/>
          <p:cNvSpPr txBox="true"/>
          <p:nvPr/>
        </p:nvSpPr>
        <p:spPr>
          <a:xfrm rot="0">
            <a:off x="12796348" y="2838099"/>
            <a:ext cx="1131551" cy="428244"/>
          </a:xfrm>
          <a:prstGeom prst="rect">
            <a:avLst/>
          </a:prstGeom>
        </p:spPr>
        <p:txBody>
          <a:bodyPr anchor="t" rtlCol="false" tIns="0" lIns="0" bIns="0" rIns="0">
            <a:spAutoFit/>
          </a:bodyPr>
          <a:lstStyle/>
          <a:p>
            <a:pPr>
              <a:lnSpc>
                <a:spcPts val="3347"/>
              </a:lnSpc>
            </a:pPr>
            <a:r>
              <a:rPr lang="en-US" sz="3099">
                <a:solidFill>
                  <a:srgbClr val="544036"/>
                </a:solidFill>
                <a:latin typeface="Source Serif Pro Bold"/>
              </a:rPr>
              <a:t>MUA</a:t>
            </a:r>
          </a:p>
        </p:txBody>
      </p:sp>
      <p:sp>
        <p:nvSpPr>
          <p:cNvPr name="TextBox 20" id="20"/>
          <p:cNvSpPr txBox="true"/>
          <p:nvPr/>
        </p:nvSpPr>
        <p:spPr>
          <a:xfrm rot="0">
            <a:off x="1356159" y="3209192"/>
            <a:ext cx="6917735" cy="2718815"/>
          </a:xfrm>
          <a:prstGeom prst="rect">
            <a:avLst/>
          </a:prstGeom>
        </p:spPr>
        <p:txBody>
          <a:bodyPr anchor="t" rtlCol="false" tIns="0" lIns="0" bIns="0" rIns="0">
            <a:spAutoFit/>
          </a:bodyPr>
          <a:lstStyle/>
          <a:p>
            <a:pPr>
              <a:lnSpc>
                <a:spcPts val="3087"/>
              </a:lnSpc>
            </a:pPr>
            <a:r>
              <a:rPr lang="en-US" sz="2100">
                <a:solidFill>
                  <a:srgbClr val="544036"/>
                </a:solidFill>
                <a:latin typeface="DM Sans"/>
              </a:rPr>
              <a:t>Memerlukan analisis penjadwalan, memerlukan analisis marketing, memerlukan analisis keberlangsungan bisnis dan analisis dalam menghadapi krisis dimasa depan, memerlukan analisis dalam menghandle sosmed, verifikasi data diri pelanggan agar terhindar dari order fiktif</a:t>
            </a:r>
          </a:p>
          <a:p>
            <a:pPr>
              <a:lnSpc>
                <a:spcPts val="3087"/>
              </a:lnSpc>
            </a:pPr>
          </a:p>
        </p:txBody>
      </p:sp>
      <p:sp>
        <p:nvSpPr>
          <p:cNvPr name="TextBox 21" id="21"/>
          <p:cNvSpPr txBox="true"/>
          <p:nvPr/>
        </p:nvSpPr>
        <p:spPr>
          <a:xfrm rot="0">
            <a:off x="10039912" y="3266809"/>
            <a:ext cx="6644423" cy="2732563"/>
          </a:xfrm>
          <a:prstGeom prst="rect">
            <a:avLst/>
          </a:prstGeom>
        </p:spPr>
        <p:txBody>
          <a:bodyPr anchor="t" rtlCol="false" tIns="0" lIns="0" bIns="0" rIns="0">
            <a:spAutoFit/>
          </a:bodyPr>
          <a:lstStyle/>
          <a:p>
            <a:pPr>
              <a:lnSpc>
                <a:spcPts val="3575"/>
              </a:lnSpc>
            </a:pPr>
            <a:r>
              <a:rPr lang="en-US" sz="2432">
                <a:solidFill>
                  <a:srgbClr val="544036"/>
                </a:solidFill>
                <a:latin typeface="DM Sans"/>
              </a:rPr>
              <a:t>Merlukan data customer, data kepuasan pelanggan, pembayaran customer, jadwal make up beserta jam dan lokasi , memerlukan ulasan dari customer terkait make up Nya</a:t>
            </a:r>
          </a:p>
          <a:p>
            <a:pPr>
              <a:lnSpc>
                <a:spcPts val="3869"/>
              </a:lnSpc>
            </a:pPr>
          </a:p>
          <a:p>
            <a:pPr>
              <a:lnSpc>
                <a:spcPts val="3869"/>
              </a:lnSpc>
            </a:pPr>
          </a:p>
        </p:txBody>
      </p:sp>
      <p:sp>
        <p:nvSpPr>
          <p:cNvPr name="TextBox 22" id="22"/>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23" id="23"/>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99A8D"/>
        </a:solidFill>
      </p:bgPr>
    </p:bg>
    <p:spTree>
      <p:nvGrpSpPr>
        <p:cNvPr id="1" name=""/>
        <p:cNvGrpSpPr/>
        <p:nvPr/>
      </p:nvGrpSpPr>
      <p:grpSpPr>
        <a:xfrm>
          <a:off x="0" y="0"/>
          <a:ext cx="0" cy="0"/>
          <a:chOff x="0" y="0"/>
          <a:chExt cx="0" cy="0"/>
        </a:xfrm>
      </p:grpSpPr>
      <p:sp>
        <p:nvSpPr>
          <p:cNvPr name="TextBox 2" id="2"/>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08/10</a:t>
            </a:r>
          </a:p>
        </p:txBody>
      </p:sp>
      <p:sp>
        <p:nvSpPr>
          <p:cNvPr name="AutoShape 3" id="3"/>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3560953" y="2777986"/>
            <a:ext cx="10021191" cy="5832094"/>
          </a:xfrm>
          <a:custGeom>
            <a:avLst/>
            <a:gdLst/>
            <a:ahLst/>
            <a:cxnLst/>
            <a:rect r="r" b="b" t="t" l="l"/>
            <a:pathLst>
              <a:path h="5832094" w="10021191">
                <a:moveTo>
                  <a:pt x="0" y="0"/>
                </a:moveTo>
                <a:lnTo>
                  <a:pt x="10021191" y="0"/>
                </a:lnTo>
                <a:lnTo>
                  <a:pt x="10021191" y="5832094"/>
                </a:lnTo>
                <a:lnTo>
                  <a:pt x="0" y="5832094"/>
                </a:lnTo>
                <a:lnTo>
                  <a:pt x="0" y="0"/>
                </a:lnTo>
                <a:close/>
              </a:path>
            </a:pathLst>
          </a:custGeom>
          <a:blipFill>
            <a:blip r:embed="rId2"/>
            <a:stretch>
              <a:fillRect l="0" t="0" r="0" b="0"/>
            </a:stretch>
          </a:blipFill>
        </p:spPr>
      </p:sp>
      <p:sp>
        <p:nvSpPr>
          <p:cNvPr name="TextBox 5" id="5"/>
          <p:cNvSpPr txBox="true"/>
          <p:nvPr/>
        </p:nvSpPr>
        <p:spPr>
          <a:xfrm rot="0">
            <a:off x="589462" y="1368286"/>
            <a:ext cx="7982087"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FLOWCHART</a:t>
            </a:r>
          </a:p>
        </p:txBody>
      </p:sp>
      <p:sp>
        <p:nvSpPr>
          <p:cNvPr name="TextBox 6" id="6"/>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7" id="7"/>
          <p:cNvSpPr txBox="true"/>
          <p:nvPr/>
        </p:nvSpPr>
        <p:spPr>
          <a:xfrm rot="0">
            <a:off x="13261468" y="9005561"/>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44036"/>
        </a:solidFill>
      </p:bgPr>
    </p:bg>
    <p:spTree>
      <p:nvGrpSpPr>
        <p:cNvPr id="1" name=""/>
        <p:cNvGrpSpPr/>
        <p:nvPr/>
      </p:nvGrpSpPr>
      <p:grpSpPr>
        <a:xfrm>
          <a:off x="0" y="0"/>
          <a:ext cx="0" cy="0"/>
          <a:chOff x="0" y="0"/>
          <a:chExt cx="0" cy="0"/>
        </a:xfrm>
      </p:grpSpPr>
      <p:sp>
        <p:nvSpPr>
          <p:cNvPr name="AutoShape 2" id="2"/>
          <p:cNvSpPr/>
          <p:nvPr/>
        </p:nvSpPr>
        <p:spPr>
          <a:xfrm rot="2965">
            <a:off x="3309614" y="9245718"/>
            <a:ext cx="9951848"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733403" y="4468848"/>
            <a:ext cx="4945429" cy="5818152"/>
          </a:xfrm>
          <a:custGeom>
            <a:avLst/>
            <a:gdLst/>
            <a:ahLst/>
            <a:cxnLst/>
            <a:rect r="r" b="b" t="t" l="l"/>
            <a:pathLst>
              <a:path h="5818152" w="4945429">
                <a:moveTo>
                  <a:pt x="0" y="0"/>
                </a:moveTo>
                <a:lnTo>
                  <a:pt x="4945429" y="0"/>
                </a:lnTo>
                <a:lnTo>
                  <a:pt x="4945429" y="5818152"/>
                </a:lnTo>
                <a:lnTo>
                  <a:pt x="0" y="5818152"/>
                </a:lnTo>
                <a:lnTo>
                  <a:pt x="0" y="0"/>
                </a:lnTo>
                <a:close/>
              </a:path>
            </a:pathLst>
          </a:custGeom>
          <a:blipFill>
            <a:blip r:embed="rId2"/>
            <a:stretch>
              <a:fillRect l="0" t="0" r="0" b="0"/>
            </a:stretch>
          </a:blipFill>
        </p:spPr>
      </p:sp>
      <p:sp>
        <p:nvSpPr>
          <p:cNvPr name="TextBox 4" id="4"/>
          <p:cNvSpPr txBox="true"/>
          <p:nvPr/>
        </p:nvSpPr>
        <p:spPr>
          <a:xfrm rot="0">
            <a:off x="3528324" y="3133693"/>
            <a:ext cx="14122204" cy="5156835"/>
          </a:xfrm>
          <a:prstGeom prst="rect">
            <a:avLst/>
          </a:prstGeom>
        </p:spPr>
        <p:txBody>
          <a:bodyPr anchor="t" rtlCol="false" tIns="0" lIns="0" bIns="0" rIns="0">
            <a:spAutoFit/>
          </a:bodyPr>
          <a:lstStyle/>
          <a:p>
            <a:pPr marL="755651" indent="-377825" lvl="1">
              <a:lnSpc>
                <a:spcPts val="5145"/>
              </a:lnSpc>
              <a:buAutoNum type="arabicPeriod" startAt="1"/>
            </a:pPr>
            <a:r>
              <a:rPr lang="en-US" sz="3500">
                <a:solidFill>
                  <a:srgbClr val="FFFFFF"/>
                </a:solidFill>
                <a:latin typeface="DM Sans"/>
              </a:rPr>
              <a:t>Terdapat beberapa jadwal dalam satu waktu (bentrok)</a:t>
            </a:r>
          </a:p>
          <a:p>
            <a:pPr marL="755651" indent="-377825" lvl="1">
              <a:lnSpc>
                <a:spcPts val="5145"/>
              </a:lnSpc>
              <a:buAutoNum type="arabicPeriod" startAt="1"/>
            </a:pPr>
            <a:r>
              <a:rPr lang="en-US" sz="3500">
                <a:solidFill>
                  <a:srgbClr val="FFFFFF"/>
                </a:solidFill>
                <a:latin typeface="DM Sans"/>
              </a:rPr>
              <a:t>⁠Pemilihan dan penggunaan waktu yang kurang efektif.</a:t>
            </a:r>
          </a:p>
          <a:p>
            <a:pPr marL="755651" indent="-377825" lvl="1">
              <a:lnSpc>
                <a:spcPts val="5145"/>
              </a:lnSpc>
              <a:buAutoNum type="arabicPeriod" startAt="1"/>
            </a:pPr>
            <a:r>
              <a:rPr lang="en-US" sz="3500">
                <a:solidFill>
                  <a:srgbClr val="FFFFFF"/>
                </a:solidFill>
                <a:latin typeface="DM Sans"/>
              </a:rPr>
              <a:t>Hasil Make Up tidak memenuhi ekspetasi customer .</a:t>
            </a:r>
          </a:p>
          <a:p>
            <a:pPr marL="755651" indent="-377825" lvl="1">
              <a:lnSpc>
                <a:spcPts val="5145"/>
              </a:lnSpc>
              <a:buAutoNum type="arabicPeriod" startAt="1"/>
            </a:pPr>
            <a:r>
              <a:rPr lang="en-US" sz="3500">
                <a:solidFill>
                  <a:srgbClr val="FFFFFF"/>
                </a:solidFill>
                <a:latin typeface="DM Sans"/>
              </a:rPr>
              <a:t>Customer tidak melakukan pelunasan pembayaran sesuai waktu yang telah disepakati.</a:t>
            </a:r>
          </a:p>
          <a:p>
            <a:pPr marL="755651" indent="-377825" lvl="1">
              <a:lnSpc>
                <a:spcPts val="5145"/>
              </a:lnSpc>
              <a:buAutoNum type="arabicPeriod" startAt="1"/>
            </a:pPr>
            <a:r>
              <a:rPr lang="en-US" sz="3500">
                <a:solidFill>
                  <a:srgbClr val="FFFFFF"/>
                </a:solidFill>
                <a:latin typeface="DM Sans"/>
              </a:rPr>
              <a:t>Pembatalan janji secara sepihak oleh customer tanpa adanya konfirmasi kepada MUA.</a:t>
            </a:r>
          </a:p>
          <a:p>
            <a:pPr>
              <a:lnSpc>
                <a:spcPts val="5145"/>
              </a:lnSpc>
            </a:pPr>
          </a:p>
        </p:txBody>
      </p:sp>
      <p:grpSp>
        <p:nvGrpSpPr>
          <p:cNvPr name="Group 5" id="5"/>
          <p:cNvGrpSpPr/>
          <p:nvPr/>
        </p:nvGrpSpPr>
        <p:grpSpPr>
          <a:xfrm rot="0">
            <a:off x="4975695" y="881599"/>
            <a:ext cx="7913580" cy="2213335"/>
            <a:chOff x="0" y="0"/>
            <a:chExt cx="2084235" cy="582936"/>
          </a:xfrm>
        </p:grpSpPr>
        <p:sp>
          <p:nvSpPr>
            <p:cNvPr name="Freeform 6" id="6"/>
            <p:cNvSpPr/>
            <p:nvPr/>
          </p:nvSpPr>
          <p:spPr>
            <a:xfrm flipH="false" flipV="false" rot="0">
              <a:off x="0" y="0"/>
              <a:ext cx="2084235" cy="582936"/>
            </a:xfrm>
            <a:custGeom>
              <a:avLst/>
              <a:gdLst/>
              <a:ahLst/>
              <a:cxnLst/>
              <a:rect r="r" b="b" t="t" l="l"/>
              <a:pathLst>
                <a:path h="582936" w="2084235">
                  <a:moveTo>
                    <a:pt x="1042117" y="0"/>
                  </a:moveTo>
                  <a:lnTo>
                    <a:pt x="1188838" y="32376"/>
                  </a:lnTo>
                  <a:lnTo>
                    <a:pt x="1364148" y="14265"/>
                  </a:lnTo>
                  <a:lnTo>
                    <a:pt x="1467917" y="57738"/>
                  </a:lnTo>
                  <a:lnTo>
                    <a:pt x="1654658" y="55665"/>
                  </a:lnTo>
                  <a:lnTo>
                    <a:pt x="1705318" y="105979"/>
                  </a:lnTo>
                  <a:lnTo>
                    <a:pt x="1885207" y="120148"/>
                  </a:lnTo>
                  <a:lnTo>
                    <a:pt x="1877798" y="172377"/>
                  </a:lnTo>
                  <a:lnTo>
                    <a:pt x="2033230" y="201400"/>
                  </a:lnTo>
                  <a:lnTo>
                    <a:pt x="1968475" y="250432"/>
                  </a:lnTo>
                  <a:lnTo>
                    <a:pt x="2084235" y="291468"/>
                  </a:lnTo>
                  <a:lnTo>
                    <a:pt x="1968475" y="332504"/>
                  </a:lnTo>
                  <a:lnTo>
                    <a:pt x="2033230" y="381536"/>
                  </a:lnTo>
                  <a:lnTo>
                    <a:pt x="1877798" y="410559"/>
                  </a:lnTo>
                  <a:lnTo>
                    <a:pt x="1885207" y="462788"/>
                  </a:lnTo>
                  <a:lnTo>
                    <a:pt x="1705318" y="476957"/>
                  </a:lnTo>
                  <a:lnTo>
                    <a:pt x="1654658" y="527270"/>
                  </a:lnTo>
                  <a:lnTo>
                    <a:pt x="1467917" y="525198"/>
                  </a:lnTo>
                  <a:lnTo>
                    <a:pt x="1364148" y="568671"/>
                  </a:lnTo>
                  <a:lnTo>
                    <a:pt x="1188838" y="550559"/>
                  </a:lnTo>
                  <a:lnTo>
                    <a:pt x="1042117" y="582936"/>
                  </a:lnTo>
                  <a:lnTo>
                    <a:pt x="895397" y="550559"/>
                  </a:lnTo>
                  <a:lnTo>
                    <a:pt x="720087" y="568671"/>
                  </a:lnTo>
                  <a:lnTo>
                    <a:pt x="616318" y="525198"/>
                  </a:lnTo>
                  <a:lnTo>
                    <a:pt x="429577" y="527270"/>
                  </a:lnTo>
                  <a:lnTo>
                    <a:pt x="378917" y="476957"/>
                  </a:lnTo>
                  <a:lnTo>
                    <a:pt x="199027" y="462788"/>
                  </a:lnTo>
                  <a:lnTo>
                    <a:pt x="206437" y="410559"/>
                  </a:lnTo>
                  <a:lnTo>
                    <a:pt x="51005" y="381536"/>
                  </a:lnTo>
                  <a:lnTo>
                    <a:pt x="115759" y="332504"/>
                  </a:lnTo>
                  <a:lnTo>
                    <a:pt x="0" y="291468"/>
                  </a:lnTo>
                  <a:lnTo>
                    <a:pt x="115759" y="250432"/>
                  </a:lnTo>
                  <a:lnTo>
                    <a:pt x="51005" y="201400"/>
                  </a:lnTo>
                  <a:lnTo>
                    <a:pt x="206437" y="172377"/>
                  </a:lnTo>
                  <a:lnTo>
                    <a:pt x="199027" y="120148"/>
                  </a:lnTo>
                  <a:lnTo>
                    <a:pt x="378917" y="105979"/>
                  </a:lnTo>
                  <a:lnTo>
                    <a:pt x="429577" y="55665"/>
                  </a:lnTo>
                  <a:lnTo>
                    <a:pt x="616318" y="57738"/>
                  </a:lnTo>
                  <a:lnTo>
                    <a:pt x="720087" y="14265"/>
                  </a:lnTo>
                  <a:lnTo>
                    <a:pt x="895397" y="32376"/>
                  </a:lnTo>
                  <a:lnTo>
                    <a:pt x="1042117" y="0"/>
                  </a:lnTo>
                  <a:close/>
                </a:path>
              </a:pathLst>
            </a:custGeom>
            <a:solidFill>
              <a:srgbClr val="B9AFA2"/>
            </a:solidFill>
          </p:spPr>
        </p:sp>
        <p:sp>
          <p:nvSpPr>
            <p:cNvPr name="TextBox 7" id="7"/>
            <p:cNvSpPr txBox="true"/>
            <p:nvPr/>
          </p:nvSpPr>
          <p:spPr>
            <a:xfrm>
              <a:off x="227963" y="16134"/>
              <a:ext cx="1628309" cy="503044"/>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false" flipV="false" rot="0">
            <a:off x="-733403" y="881599"/>
            <a:ext cx="2231421" cy="2574716"/>
          </a:xfrm>
          <a:custGeom>
            <a:avLst/>
            <a:gdLst/>
            <a:ahLst/>
            <a:cxnLst/>
            <a:rect r="r" b="b" t="t" l="l"/>
            <a:pathLst>
              <a:path h="2574716" w="2231421">
                <a:moveTo>
                  <a:pt x="0" y="0"/>
                </a:moveTo>
                <a:lnTo>
                  <a:pt x="2231421" y="0"/>
                </a:lnTo>
                <a:lnTo>
                  <a:pt x="2231421" y="2574717"/>
                </a:lnTo>
                <a:lnTo>
                  <a:pt x="0" y="2574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023753" y="1370187"/>
            <a:ext cx="1237707" cy="1236160"/>
          </a:xfrm>
          <a:custGeom>
            <a:avLst/>
            <a:gdLst/>
            <a:ahLst/>
            <a:cxnLst/>
            <a:rect r="r" b="b" t="t" l="l"/>
            <a:pathLst>
              <a:path h="1236160" w="1237707">
                <a:moveTo>
                  <a:pt x="0" y="0"/>
                </a:moveTo>
                <a:lnTo>
                  <a:pt x="1237706" y="0"/>
                </a:lnTo>
                <a:lnTo>
                  <a:pt x="1237706" y="1236160"/>
                </a:lnTo>
                <a:lnTo>
                  <a:pt x="0" y="1236160"/>
                </a:lnTo>
                <a:lnTo>
                  <a:pt x="0" y="0"/>
                </a:lnTo>
                <a:close/>
              </a:path>
            </a:pathLst>
          </a:custGeom>
          <a:blipFill>
            <a:blip r:embed="rId5"/>
            <a:stretch>
              <a:fillRect l="0" t="0" r="0" b="0"/>
            </a:stretch>
          </a:blipFill>
        </p:spPr>
      </p:sp>
      <p:sp>
        <p:nvSpPr>
          <p:cNvPr name="TextBox 10" id="10"/>
          <p:cNvSpPr txBox="true"/>
          <p:nvPr/>
        </p:nvSpPr>
        <p:spPr>
          <a:xfrm rot="0">
            <a:off x="6261757" y="1332810"/>
            <a:ext cx="5764486" cy="1409700"/>
          </a:xfrm>
          <a:prstGeom prst="rect">
            <a:avLst/>
          </a:prstGeom>
        </p:spPr>
        <p:txBody>
          <a:bodyPr anchor="t" rtlCol="false" tIns="0" lIns="0" bIns="0" rIns="0">
            <a:spAutoFit/>
          </a:bodyPr>
          <a:lstStyle/>
          <a:p>
            <a:pPr>
              <a:lnSpc>
                <a:spcPts val="10799"/>
              </a:lnSpc>
            </a:pPr>
            <a:r>
              <a:rPr lang="en-US" sz="9999">
                <a:solidFill>
                  <a:srgbClr val="FFFFFF"/>
                </a:solidFill>
                <a:latin typeface="Dream Avenue"/>
              </a:rPr>
              <a:t>Problem??</a:t>
            </a:r>
          </a:p>
        </p:txBody>
      </p:sp>
      <p:sp>
        <p:nvSpPr>
          <p:cNvPr name="TextBox 11" id="11"/>
          <p:cNvSpPr txBox="true"/>
          <p:nvPr/>
        </p:nvSpPr>
        <p:spPr>
          <a:xfrm rot="0">
            <a:off x="589462" y="452408"/>
            <a:ext cx="7245129" cy="422275"/>
          </a:xfrm>
          <a:prstGeom prst="rect">
            <a:avLst/>
          </a:prstGeom>
        </p:spPr>
        <p:txBody>
          <a:bodyPr anchor="t" rtlCol="false" tIns="0" lIns="0" bIns="0" rIns="0">
            <a:spAutoFit/>
          </a:bodyPr>
          <a:lstStyle/>
          <a:p>
            <a:pPr>
              <a:lnSpc>
                <a:spcPts val="3499"/>
              </a:lnSpc>
            </a:pPr>
            <a:r>
              <a:rPr lang="en-US" sz="2499">
                <a:solidFill>
                  <a:srgbClr val="FFFFFF"/>
                </a:solidFill>
                <a:latin typeface="DM Sans"/>
              </a:rPr>
              <a:t>MUA BY : Dwi Rianingsih MUA / Make Up Artist</a:t>
            </a:r>
          </a:p>
        </p:txBody>
      </p:sp>
      <p:sp>
        <p:nvSpPr>
          <p:cNvPr name="TextBox 12" id="12"/>
          <p:cNvSpPr txBox="true"/>
          <p:nvPr/>
        </p:nvSpPr>
        <p:spPr>
          <a:xfrm rot="0">
            <a:off x="1074475" y="9015035"/>
            <a:ext cx="2235141" cy="422275"/>
          </a:xfrm>
          <a:prstGeom prst="rect">
            <a:avLst/>
          </a:prstGeom>
        </p:spPr>
        <p:txBody>
          <a:bodyPr anchor="t" rtlCol="false" tIns="0" lIns="0" bIns="0" rIns="0">
            <a:spAutoFit/>
          </a:bodyPr>
          <a:lstStyle/>
          <a:p>
            <a:pPr algn="just">
              <a:lnSpc>
                <a:spcPts val="3499"/>
              </a:lnSpc>
            </a:pPr>
            <a:r>
              <a:rPr lang="en-US" sz="2499" spc="147">
                <a:solidFill>
                  <a:srgbClr val="FFFFFF"/>
                </a:solidFill>
                <a:latin typeface="DM Sans"/>
              </a:rPr>
              <a:t>Page 09/10</a:t>
            </a:r>
          </a:p>
        </p:txBody>
      </p:sp>
      <p:sp>
        <p:nvSpPr>
          <p:cNvPr name="Freeform 13" id="13"/>
          <p:cNvSpPr/>
          <p:nvPr/>
        </p:nvSpPr>
        <p:spPr>
          <a:xfrm flipH="false" flipV="false" rot="0">
            <a:off x="13459125" y="7677937"/>
            <a:ext cx="7958709" cy="8229600"/>
          </a:xfrm>
          <a:custGeom>
            <a:avLst/>
            <a:gdLst/>
            <a:ahLst/>
            <a:cxnLst/>
            <a:rect r="r" b="b" t="t" l="l"/>
            <a:pathLst>
              <a:path h="8229600" w="7958709">
                <a:moveTo>
                  <a:pt x="0" y="0"/>
                </a:moveTo>
                <a:lnTo>
                  <a:pt x="7958709" y="0"/>
                </a:lnTo>
                <a:lnTo>
                  <a:pt x="7958709" y="8229600"/>
                </a:lnTo>
                <a:lnTo>
                  <a:pt x="0" y="8229600"/>
                </a:lnTo>
                <a:lnTo>
                  <a:pt x="0" y="0"/>
                </a:lnTo>
                <a:close/>
              </a:path>
            </a:pathLst>
          </a:custGeom>
          <a:blipFill>
            <a:blip r:embed="rId6"/>
            <a:stretch>
              <a:fillRect l="0" t="0" r="0" b="0"/>
            </a:stretch>
          </a:blipFill>
        </p:spPr>
      </p:sp>
      <p:sp>
        <p:nvSpPr>
          <p:cNvPr name="TextBox 14" id="14"/>
          <p:cNvSpPr txBox="true"/>
          <p:nvPr/>
        </p:nvSpPr>
        <p:spPr>
          <a:xfrm rot="0">
            <a:off x="13440647" y="9015086"/>
            <a:ext cx="3997832" cy="431749"/>
          </a:xfrm>
          <a:prstGeom prst="rect">
            <a:avLst/>
          </a:prstGeom>
        </p:spPr>
        <p:txBody>
          <a:bodyPr anchor="t" rtlCol="false" tIns="0" lIns="0" bIns="0" rIns="0">
            <a:spAutoFit/>
          </a:bodyPr>
          <a:lstStyle/>
          <a:p>
            <a:pPr algn="r">
              <a:lnSpc>
                <a:spcPts val="3502"/>
              </a:lnSpc>
            </a:pPr>
            <a:r>
              <a:rPr lang="en-US" sz="2501" spc="265">
                <a:solidFill>
                  <a:srgbClr val="FFFFFF"/>
                </a:solidFill>
                <a:latin typeface="DM Sans"/>
              </a:rPr>
              <a:t>Kelompok 12 / MUA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DAGAnSxMiHE</dc:identifier>
  <dcterms:modified xsi:type="dcterms:W3CDTF">2011-08-01T06:04:30Z</dcterms:modified>
  <cp:revision>1</cp:revision>
  <dc:title>MUA</dc:title>
</cp:coreProperties>
</file>